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393" r:id="rId2"/>
    <p:sldId id="358" r:id="rId3"/>
    <p:sldId id="371" r:id="rId4"/>
    <p:sldId id="370" r:id="rId5"/>
    <p:sldId id="369" r:id="rId6"/>
    <p:sldId id="365" r:id="rId7"/>
    <p:sldId id="375" r:id="rId8"/>
    <p:sldId id="374" r:id="rId9"/>
    <p:sldId id="373" r:id="rId10"/>
    <p:sldId id="372" r:id="rId11"/>
    <p:sldId id="366" r:id="rId12"/>
    <p:sldId id="377" r:id="rId13"/>
    <p:sldId id="376" r:id="rId14"/>
    <p:sldId id="378" r:id="rId15"/>
    <p:sldId id="384" r:id="rId16"/>
    <p:sldId id="394" r:id="rId17"/>
    <p:sldId id="395" r:id="rId18"/>
    <p:sldId id="396" r:id="rId19"/>
    <p:sldId id="306" r:id="rId20"/>
    <p:sldId id="387" r:id="rId21"/>
    <p:sldId id="388" r:id="rId22"/>
    <p:sldId id="310" r:id="rId23"/>
    <p:sldId id="314" r:id="rId24"/>
    <p:sldId id="308" r:id="rId25"/>
    <p:sldId id="259" r:id="rId26"/>
    <p:sldId id="311" r:id="rId27"/>
    <p:sldId id="309" r:id="rId28"/>
    <p:sldId id="389" r:id="rId29"/>
    <p:sldId id="329" r:id="rId30"/>
    <p:sldId id="312" r:id="rId31"/>
    <p:sldId id="313" r:id="rId32"/>
    <p:sldId id="331" r:id="rId33"/>
    <p:sldId id="333" r:id="rId34"/>
    <p:sldId id="315" r:id="rId35"/>
    <p:sldId id="316" r:id="rId36"/>
    <p:sldId id="277" r:id="rId37"/>
    <p:sldId id="299" r:id="rId38"/>
    <p:sldId id="278" r:id="rId39"/>
    <p:sldId id="280" r:id="rId40"/>
    <p:sldId id="317" r:id="rId41"/>
    <p:sldId id="390" r:id="rId42"/>
    <p:sldId id="391" r:id="rId43"/>
    <p:sldId id="323" r:id="rId44"/>
    <p:sldId id="324" r:id="rId45"/>
    <p:sldId id="392" r:id="rId46"/>
    <p:sldId id="270" r:id="rId47"/>
    <p:sldId id="397" r:id="rId48"/>
    <p:sldId id="398" r:id="rId49"/>
    <p:sldId id="399" r:id="rId50"/>
    <p:sldId id="400" r:id="rId51"/>
    <p:sldId id="401" r:id="rId52"/>
    <p:sldId id="402" r:id="rId53"/>
    <p:sldId id="403" r:id="rId54"/>
    <p:sldId id="404" r:id="rId55"/>
    <p:sldId id="405" r:id="rId56"/>
    <p:sldId id="406" r:id="rId57"/>
    <p:sldId id="407" r:id="rId58"/>
    <p:sldId id="291" r:id="rId59"/>
    <p:sldId id="290" r:id="rId60"/>
    <p:sldId id="318" r:id="rId61"/>
    <p:sldId id="264" r:id="rId62"/>
    <p:sldId id="295" r:id="rId63"/>
    <p:sldId id="294" r:id="rId64"/>
    <p:sldId id="293" r:id="rId65"/>
    <p:sldId id="292" r:id="rId66"/>
    <p:sldId id="304" r:id="rId67"/>
    <p:sldId id="258" r:id="rId6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0" d="100"/>
          <a:sy n="60" d="100"/>
        </p:scale>
        <p:origin x="908" y="1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2000" u="sng" dirty="0">
              <a:latin typeface="Palatino Linotype" panose="02040502050505030304" pitchFamily="18" charset="0"/>
            </a:rPr>
            <a:t>Immune response</a:t>
          </a:r>
          <a:r>
            <a:rPr lang="en-GB" sz="2000" dirty="0">
              <a:latin typeface="Palatino Linotype" panose="02040502050505030304" pitchFamily="18" charset="0"/>
            </a:rPr>
            <a:t>: the coordinated response of cells, tissues and molecules to infectious microorganisms</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a:noFill/>
        <a:ln>
          <a:noFill/>
        </a:ln>
      </dgm:spPr>
      <dgm:t>
        <a:bodyPr/>
        <a:lstStyle/>
        <a:p>
          <a:r>
            <a:rPr lang="sr-Cyrl-RS" sz="2000" dirty="0">
              <a:latin typeface="Palatino Linotype" panose="02040502050505030304" pitchFamily="18" charset="0"/>
            </a:rPr>
            <a:t>Ако микроорганизам инфицира наше тело једном, велика је вероватноћа да ће покушати исто опет</a:t>
          </a:r>
          <a:endParaRPr lang="en-US" sz="2000" dirty="0">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a:noFill/>
        <a:ln>
          <a:noFill/>
        </a:ln>
      </dgm:spPr>
      <dgm:t>
        <a:bodyPr/>
        <a:lstStyle/>
        <a:p>
          <a:r>
            <a:rPr lang="sr-Cyrl-RS" sz="2000" dirty="0">
              <a:latin typeface="Palatino Linotype" panose="02040502050505030304" pitchFamily="18" charset="0"/>
            </a:rPr>
            <a:t>Након великог ангажовања имунског система  да се елиминише инфекција први пут, била би штета да се исти поступак повавља изнова</a:t>
          </a:r>
          <a:endParaRPr lang="en-US" sz="2000" dirty="0">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a:noFill/>
        <a:ln>
          <a:noFill/>
        </a:ln>
      </dgm:spPr>
      <dgm:t>
        <a:bodyPr/>
        <a:lstStyle/>
        <a:p>
          <a:r>
            <a:rPr lang="sr-Cyrl-RS" sz="2000" dirty="0">
              <a:latin typeface="Palatino Linotype" panose="02040502050505030304" pitchFamily="18" charset="0"/>
            </a:rPr>
            <a:t>Карактеристика имунског система је да памти инфективне микроорганизме против којих се борио</a:t>
          </a:r>
          <a:endParaRPr lang="en-US" sz="2000" dirty="0">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dgm:presLayoutVars>
          <dgm:bulletEnabled val="1"/>
        </dgm:presLayoutVars>
      </dgm:prSet>
      <dgm:spPr/>
    </dgm:pt>
    <dgm:pt modelId="{F11995D5-2A9B-43C0-A700-1031CE42A24D}" type="pres">
      <dgm:prSet presAssocID="{574966F1-ED79-42B8-B703-738CA0A8BA28}" presName="FourNodes_2" presStyleLbl="node1" presStyleIdx="1" presStyleCnt="4">
        <dgm:presLayoutVars>
          <dgm:bulletEnabled val="1"/>
        </dgm:presLayoutVars>
      </dgm:prSet>
      <dgm:spPr/>
    </dgm:pt>
    <dgm:pt modelId="{64365E77-5B09-43EB-AD3A-0D1FB30B52D5}" type="pres">
      <dgm:prSet presAssocID="{574966F1-ED79-42B8-B703-738CA0A8BA28}" presName="FourNodes_3" presStyleLbl="node1" presStyleIdx="2" presStyleCnt="4" custScaleX="105042">
        <dgm:presLayoutVars>
          <dgm:bulletEnabled val="1"/>
        </dgm:presLayoutVars>
      </dgm:prSet>
      <dgm:spPr/>
    </dgm:pt>
    <dgm:pt modelId="{FA73F1E2-46FD-495E-B8EA-61BDEB662AE9}" type="pres">
      <dgm:prSet presAssocID="{574966F1-ED79-42B8-B703-738CA0A8BA28}" presName="FourNodes_4" presStyleLbl="node1" presStyleIdx="3" presStyleCnt="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1400" b="1" i="1" dirty="0">
              <a:latin typeface="Palatino Linotype" panose="02040502050505030304" pitchFamily="18" charset="0"/>
            </a:rPr>
            <a:t>Primary immune response</a:t>
          </a:r>
          <a:r>
            <a:rPr lang="en-GB" sz="1400" dirty="0">
              <a:latin typeface="Palatino Linotype" panose="02040502050505030304" pitchFamily="18" charset="0"/>
            </a:rPr>
            <a:t>: The first time immune system fights a microorganism, it can take up to </a:t>
          </a:r>
          <a:r>
            <a:rPr lang="en-GB" sz="1400" dirty="0">
              <a:solidFill>
                <a:srgbClr val="FF0000"/>
              </a:solidFill>
              <a:latin typeface="Palatino Linotype" panose="02040502050505030304" pitchFamily="18" charset="0"/>
            </a:rPr>
            <a:t>15 days </a:t>
          </a:r>
          <a:r>
            <a:rPr lang="en-GB" sz="1400" dirty="0">
              <a:latin typeface="Palatino Linotype" panose="02040502050505030304" pitchFamily="18" charset="0"/>
            </a:rPr>
            <a:t>to make enough antibodies to get rid of it. </a:t>
          </a: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a:noFill/>
        <a:ln>
          <a:noFill/>
        </a:ln>
      </dgm:spPr>
      <dgm:t>
        <a:bodyPr/>
        <a:lstStyle/>
        <a:p>
          <a:r>
            <a:rPr lang="sr-Cyrl-RS" sz="1400" b="1" i="1" dirty="0">
              <a:latin typeface="Palatino Linotype" panose="02040502050505030304" pitchFamily="18" charset="0"/>
            </a:rPr>
            <a:t>Секундарни имунски одговор</a:t>
          </a:r>
          <a:r>
            <a:rPr lang="en-GB" sz="1400" dirty="0">
              <a:latin typeface="Palatino Linotype" panose="02040502050505030304" pitchFamily="18" charset="0"/>
            </a:rPr>
            <a:t>: </a:t>
          </a:r>
          <a:r>
            <a:rPr lang="sr-Cyrl-RS" sz="1400" dirty="0">
              <a:latin typeface="Palatino Linotype" panose="02040502050505030304" pitchFamily="18" charset="0"/>
            </a:rPr>
            <a:t>Захваљујући Меморијским лимфоцитима</a:t>
          </a:r>
          <a:r>
            <a:rPr lang="en-GB" sz="1400" dirty="0">
              <a:latin typeface="Palatino Linotype" panose="02040502050505030304" pitchFamily="18" charset="0"/>
            </a:rPr>
            <a:t>, </a:t>
          </a:r>
          <a:r>
            <a:rPr lang="sr-Cyrl-RS" sz="1400" dirty="0">
              <a:latin typeface="Palatino Linotype" panose="02040502050505030304" pitchFamily="18" charset="0"/>
            </a:rPr>
            <a:t>током поновљеног сустера са мироорганизмима</a:t>
          </a:r>
          <a:r>
            <a:rPr lang="en-GB" sz="1400" dirty="0">
              <a:latin typeface="Palatino Linotype" panose="02040502050505030304" pitchFamily="18" charset="0"/>
            </a:rPr>
            <a:t>, </a:t>
          </a:r>
          <a:r>
            <a:rPr lang="sr-Cyrl-RS" sz="1400" dirty="0">
              <a:latin typeface="Palatino Linotype" panose="02040502050505030304" pitchFamily="18" charset="0"/>
            </a:rPr>
            <a:t>имунски систем остварује  исти ефекат за </a:t>
          </a:r>
          <a:r>
            <a:rPr lang="en-GB" sz="1400" dirty="0">
              <a:solidFill>
                <a:schemeClr val="bg1"/>
              </a:solidFill>
              <a:latin typeface="Palatino Linotype" panose="02040502050505030304" pitchFamily="18" charset="0"/>
            </a:rPr>
            <a:t>5 </a:t>
          </a:r>
          <a:r>
            <a:rPr lang="sr-Cyrl-RS" sz="1400" dirty="0">
              <a:solidFill>
                <a:schemeClr val="bg1"/>
              </a:solidFill>
              <a:latin typeface="Palatino Linotype" panose="02040502050505030304" pitchFamily="18" charset="0"/>
            </a:rPr>
            <a:t>дана</a:t>
          </a:r>
          <a:r>
            <a:rPr lang="en-GB" sz="1400" dirty="0">
              <a:solidFill>
                <a:schemeClr val="bg1"/>
              </a:solidFill>
              <a:latin typeface="Palatino Linotype" panose="02040502050505030304" pitchFamily="18" charset="0"/>
            </a:rPr>
            <a:t>. </a:t>
          </a:r>
          <a:r>
            <a:rPr lang="sr-Cyrl-RS" sz="1400" dirty="0">
              <a:latin typeface="Palatino Linotype" panose="02040502050505030304" pitchFamily="18" charset="0"/>
            </a:rPr>
            <a:t>Такође, ствара </a:t>
          </a:r>
          <a:r>
            <a:rPr lang="en-GB" sz="1400" dirty="0">
              <a:latin typeface="Palatino Linotype" panose="02040502050505030304" pitchFamily="18" charset="0"/>
            </a:rPr>
            <a:t>100 </a:t>
          </a:r>
          <a:r>
            <a:rPr lang="sr-Cyrl-RS" sz="1400" dirty="0">
              <a:latin typeface="Palatino Linotype" panose="02040502050505030304" pitchFamily="18" charset="0"/>
            </a:rPr>
            <a:t>пута више антитела него током примарног одговора.</a:t>
          </a:r>
          <a:endParaRPr lang="en-US" sz="1400" dirty="0">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a:noFill/>
        <a:ln>
          <a:noFill/>
        </a:ln>
      </dgm:spPr>
      <dgm:t>
        <a:bodyPr/>
        <a:lstStyle/>
        <a:p>
          <a:r>
            <a:rPr lang="sr-Cyrl-RS" sz="1400" dirty="0">
              <a:latin typeface="Palatino Linotype" panose="02040502050505030304" pitchFamily="18" charset="0"/>
            </a:rPr>
            <a:t>Што брже имунски систем ствара антитела, брже ће елиминисати микроорганизме</a:t>
          </a:r>
          <a:r>
            <a:rPr lang="en-GB" sz="1400" dirty="0">
              <a:latin typeface="Palatino Linotype" panose="02040502050505030304" pitchFamily="18" charset="0"/>
            </a:rPr>
            <a:t>. </a:t>
          </a:r>
          <a:r>
            <a:rPr lang="sr-Cyrl-RS" sz="1400" dirty="0">
              <a:latin typeface="Palatino Linotype" panose="02040502050505030304" pitchFamily="18" charset="0"/>
            </a:rPr>
            <a:t>Помоћу меморијских лимфоцита</a:t>
          </a:r>
          <a:r>
            <a:rPr lang="en-GB" sz="1400" dirty="0">
              <a:latin typeface="Palatino Linotype" panose="02040502050505030304" pitchFamily="18" charset="0"/>
            </a:rPr>
            <a:t>, </a:t>
          </a:r>
          <a:r>
            <a:rPr lang="sr-Cyrl-RS" sz="1400" dirty="0">
              <a:latin typeface="Palatino Linotype" panose="02040502050505030304" pitchFamily="18" charset="0"/>
            </a:rPr>
            <a:t>можемо се решити микроорганизма и пре него се болест манифестује</a:t>
          </a:r>
          <a:r>
            <a:rPr lang="en-GB" sz="1400" dirty="0">
              <a:latin typeface="Palatino Linotype" panose="02040502050505030304" pitchFamily="18" charset="0"/>
            </a:rPr>
            <a:t>. </a:t>
          </a:r>
          <a:r>
            <a:rPr lang="sr-Cyrl-RS" sz="1400" dirty="0">
              <a:latin typeface="Palatino Linotype" panose="02040502050505030304" pitchFamily="18" charset="0"/>
            </a:rPr>
            <a:t>Овај феномен се назива </a:t>
          </a:r>
          <a:r>
            <a:rPr lang="sr-Cyrl-RS" sz="1400" u="sng" dirty="0">
              <a:latin typeface="Palatino Linotype" panose="02040502050505030304" pitchFamily="18" charset="0"/>
            </a:rPr>
            <a:t>стицање имуности</a:t>
          </a:r>
          <a:r>
            <a:rPr lang="sr-Cyrl-RS" sz="1400" dirty="0">
              <a:latin typeface="Palatino Linotype" panose="02040502050505030304" pitchFamily="18" charset="0"/>
            </a:rPr>
            <a:t>.</a:t>
          </a:r>
          <a:endParaRPr lang="en-US" sz="1400" dirty="0">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dgm:spPr>
        <a:noFill/>
        <a:ln>
          <a:noFill/>
        </a:ln>
      </dgm:spPr>
      <dgm:t>
        <a:bodyPr/>
        <a:lstStyle/>
        <a:p>
          <a:r>
            <a:rPr lang="en-US" dirty="0">
              <a:latin typeface="Palatino Linotype" panose="02040502050505030304" pitchFamily="18" charset="0"/>
            </a:rPr>
            <a:t>RSV </a:t>
          </a:r>
          <a:r>
            <a:rPr lang="sr-Cyrl-RS" dirty="0">
              <a:latin typeface="Palatino Linotype" panose="02040502050505030304" pitchFamily="18" charset="0"/>
            </a:rPr>
            <a:t>се повезује са астмом</a:t>
          </a:r>
          <a:endParaRPr lang="en-US" dirty="0">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dgm:presLayoutVars>
          <dgm:bulletEnabled val="1"/>
        </dgm:presLayoutVars>
      </dgm:prSet>
      <dgm:spPr/>
    </dgm:pt>
    <dgm:pt modelId="{F11995D5-2A9B-43C0-A700-1031CE42A24D}" type="pres">
      <dgm:prSet presAssocID="{574966F1-ED79-42B8-B703-738CA0A8BA28}" presName="FourNodes_2" presStyleLbl="node1" presStyleIdx="1" presStyleCnt="4" custLinFactNeighborY="-11037">
        <dgm:presLayoutVars>
          <dgm:bulletEnabled val="1"/>
        </dgm:presLayoutVars>
      </dgm:prSet>
      <dgm:spPr/>
    </dgm:pt>
    <dgm:pt modelId="{64365E77-5B09-43EB-AD3A-0D1FB30B52D5}" type="pres">
      <dgm:prSet presAssocID="{574966F1-ED79-42B8-B703-738CA0A8BA28}" presName="FourNodes_3" presStyleLbl="node1" presStyleIdx="2" presStyleCnt="4" custLinFactNeighborX="124" custLinFactNeighborY="-21783">
        <dgm:presLayoutVars>
          <dgm:bulletEnabled val="1"/>
        </dgm:presLayoutVars>
      </dgm:prSet>
      <dgm:spPr/>
    </dgm:pt>
    <dgm:pt modelId="{FA73F1E2-46FD-495E-B8EA-61BDEB662AE9}" type="pres">
      <dgm:prSet presAssocID="{574966F1-ED79-42B8-B703-738CA0A8BA28}" presName="FourNodes_4" presStyleLbl="node1" presStyleIdx="3" presStyleCnt="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1400" b="1" i="1" dirty="0">
              <a:latin typeface="Palatino Linotype" panose="02040502050505030304" pitchFamily="18" charset="0"/>
            </a:rPr>
            <a:t>Primary immune response</a:t>
          </a:r>
          <a:r>
            <a:rPr lang="en-GB" sz="1400" dirty="0">
              <a:latin typeface="Palatino Linotype" panose="02040502050505030304" pitchFamily="18" charset="0"/>
            </a:rPr>
            <a:t>: The first time immune system fights a microorganism, it can take up to </a:t>
          </a:r>
          <a:r>
            <a:rPr lang="en-GB" sz="1400" dirty="0">
              <a:solidFill>
                <a:srgbClr val="FF0000"/>
              </a:solidFill>
              <a:latin typeface="Palatino Linotype" panose="02040502050505030304" pitchFamily="18" charset="0"/>
            </a:rPr>
            <a:t>15 days </a:t>
          </a:r>
          <a:r>
            <a:rPr lang="en-GB" sz="1400" dirty="0">
              <a:latin typeface="Palatino Linotype" panose="02040502050505030304" pitchFamily="18" charset="0"/>
            </a:rPr>
            <a:t>to make enough antibodies to get rid of it. </a:t>
          </a: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dgm:t>
        <a:bodyPr/>
        <a:lstStyle/>
        <a:p>
          <a:r>
            <a:rPr lang="en-GB" sz="1400" b="1" i="1" dirty="0">
              <a:latin typeface="Palatino Linotype" panose="02040502050505030304" pitchFamily="18" charset="0"/>
            </a:rPr>
            <a:t>Secondary immune response: </a:t>
          </a:r>
          <a:r>
            <a:rPr lang="en-GB" sz="1400" b="1" i="0" dirty="0">
              <a:latin typeface="Palatino Linotype" panose="02040502050505030304" pitchFamily="18" charset="0"/>
            </a:rPr>
            <a:t>With the help of Memory cells, the second time immune system see the same microorganism, it can do the same in </a:t>
          </a:r>
          <a:r>
            <a:rPr lang="en-GB" sz="1400" b="1" i="0" dirty="0">
              <a:solidFill>
                <a:srgbClr val="FF0000"/>
              </a:solidFill>
              <a:latin typeface="Palatino Linotype" panose="02040502050505030304" pitchFamily="18" charset="0"/>
            </a:rPr>
            <a:t>5 days</a:t>
          </a:r>
          <a:r>
            <a:rPr lang="en-GB" sz="1400" b="1" i="0" dirty="0">
              <a:latin typeface="Palatino Linotype" panose="02040502050505030304" pitchFamily="18" charset="0"/>
            </a:rPr>
            <a:t>. It also makes 100 times more antibodies than it did the first time. </a:t>
          </a: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a:noFill/>
        <a:ln>
          <a:noFill/>
        </a:ln>
      </dgm:spPr>
      <dgm:t>
        <a:bodyPr/>
        <a:lstStyle/>
        <a:p>
          <a:r>
            <a:rPr lang="sr-Cyrl-RS" sz="1400" dirty="0">
              <a:latin typeface="Palatino Linotype" panose="02040502050505030304" pitchFamily="18" charset="0"/>
            </a:rPr>
            <a:t>Што брже имунски систем ствара антитела, брже ће елиминисати микроорганизме</a:t>
          </a:r>
          <a:r>
            <a:rPr lang="en-GB" sz="1400" dirty="0">
              <a:latin typeface="Palatino Linotype" panose="02040502050505030304" pitchFamily="18" charset="0"/>
            </a:rPr>
            <a:t>. </a:t>
          </a:r>
          <a:r>
            <a:rPr lang="sr-Cyrl-RS" sz="1400" dirty="0">
              <a:latin typeface="Palatino Linotype" panose="02040502050505030304" pitchFamily="18" charset="0"/>
            </a:rPr>
            <a:t>Помоћу меморијских лимфоцита</a:t>
          </a:r>
          <a:r>
            <a:rPr lang="en-GB" sz="1400" dirty="0">
              <a:latin typeface="Palatino Linotype" panose="02040502050505030304" pitchFamily="18" charset="0"/>
            </a:rPr>
            <a:t>, </a:t>
          </a:r>
          <a:r>
            <a:rPr lang="sr-Cyrl-RS" sz="1400" dirty="0">
              <a:latin typeface="Palatino Linotype" panose="02040502050505030304" pitchFamily="18" charset="0"/>
            </a:rPr>
            <a:t>можемо се решити микроорганизма и пре него се болест манифестује</a:t>
          </a:r>
          <a:r>
            <a:rPr lang="en-GB" sz="1400" dirty="0">
              <a:latin typeface="Palatino Linotype" panose="02040502050505030304" pitchFamily="18" charset="0"/>
            </a:rPr>
            <a:t>. </a:t>
          </a:r>
          <a:r>
            <a:rPr lang="sr-Cyrl-RS" sz="1400" dirty="0">
              <a:latin typeface="Palatino Linotype" panose="02040502050505030304" pitchFamily="18" charset="0"/>
            </a:rPr>
            <a:t>Овај феномен се назива </a:t>
          </a:r>
          <a:r>
            <a:rPr lang="sr-Cyrl-RS" sz="1400" u="sng" dirty="0">
              <a:latin typeface="Palatino Linotype" panose="02040502050505030304" pitchFamily="18" charset="0"/>
            </a:rPr>
            <a:t>стицање имуности</a:t>
          </a:r>
          <a:r>
            <a:rPr lang="sr-Cyrl-RS" sz="1400" dirty="0">
              <a:latin typeface="Palatino Linotype" panose="02040502050505030304" pitchFamily="18" charset="0"/>
            </a:rPr>
            <a:t>.</a:t>
          </a:r>
          <a:endParaRPr lang="en-US" sz="1400" dirty="0">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dgm:spPr>
        <a:noFill/>
        <a:ln>
          <a:noFill/>
        </a:ln>
      </dgm:spPr>
      <dgm:t>
        <a:bodyPr/>
        <a:lstStyle/>
        <a:p>
          <a:r>
            <a:rPr lang="en-US" dirty="0">
              <a:latin typeface="Palatino Linotype" panose="02040502050505030304" pitchFamily="18" charset="0"/>
            </a:rPr>
            <a:t>RSV </a:t>
          </a:r>
          <a:r>
            <a:rPr lang="sr-Cyrl-RS" dirty="0">
              <a:latin typeface="Palatino Linotype" panose="02040502050505030304" pitchFamily="18" charset="0"/>
            </a:rPr>
            <a:t>се повезује са астмом</a:t>
          </a:r>
          <a:endParaRPr lang="en-US" dirty="0">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dgm:presLayoutVars>
          <dgm:bulletEnabled val="1"/>
        </dgm:presLayoutVars>
      </dgm:prSet>
      <dgm:spPr/>
    </dgm:pt>
    <dgm:pt modelId="{F11995D5-2A9B-43C0-A700-1031CE42A24D}" type="pres">
      <dgm:prSet presAssocID="{574966F1-ED79-42B8-B703-738CA0A8BA28}" presName="FourNodes_2" presStyleLbl="node1" presStyleIdx="1" presStyleCnt="4" custLinFactNeighborY="-11037">
        <dgm:presLayoutVars>
          <dgm:bulletEnabled val="1"/>
        </dgm:presLayoutVars>
      </dgm:prSet>
      <dgm:spPr/>
    </dgm:pt>
    <dgm:pt modelId="{64365E77-5B09-43EB-AD3A-0D1FB30B52D5}" type="pres">
      <dgm:prSet presAssocID="{574966F1-ED79-42B8-B703-738CA0A8BA28}" presName="FourNodes_3" presStyleLbl="node1" presStyleIdx="2" presStyleCnt="4" custLinFactNeighborX="124" custLinFactNeighborY="-21783">
        <dgm:presLayoutVars>
          <dgm:bulletEnabled val="1"/>
        </dgm:presLayoutVars>
      </dgm:prSet>
      <dgm:spPr/>
    </dgm:pt>
    <dgm:pt modelId="{FA73F1E2-46FD-495E-B8EA-61BDEB662AE9}" type="pres">
      <dgm:prSet presAssocID="{574966F1-ED79-42B8-B703-738CA0A8BA28}" presName="FourNodes_4" presStyleLbl="node1" presStyleIdx="3" presStyleCnt="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1400" b="1" i="1" dirty="0">
              <a:latin typeface="Palatino Linotype" panose="02040502050505030304" pitchFamily="18" charset="0"/>
            </a:rPr>
            <a:t>Primary immune response</a:t>
          </a:r>
          <a:r>
            <a:rPr lang="en-GB" sz="1400" dirty="0">
              <a:latin typeface="Palatino Linotype" panose="02040502050505030304" pitchFamily="18" charset="0"/>
            </a:rPr>
            <a:t>: The first time immune system fights a microorganism, it can take up to </a:t>
          </a:r>
          <a:r>
            <a:rPr lang="en-GB" sz="1400" dirty="0">
              <a:solidFill>
                <a:srgbClr val="FF0000"/>
              </a:solidFill>
              <a:latin typeface="Palatino Linotype" panose="02040502050505030304" pitchFamily="18" charset="0"/>
            </a:rPr>
            <a:t>15 days </a:t>
          </a:r>
          <a:r>
            <a:rPr lang="en-GB" sz="1400" dirty="0">
              <a:latin typeface="Palatino Linotype" panose="02040502050505030304" pitchFamily="18" charset="0"/>
            </a:rPr>
            <a:t>to make enough antibodies to get rid of it. </a:t>
          </a: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dgm:t>
        <a:bodyPr/>
        <a:lstStyle/>
        <a:p>
          <a:r>
            <a:rPr lang="en-GB" sz="1400" b="1" i="1" dirty="0">
              <a:latin typeface="Palatino Linotype" panose="02040502050505030304" pitchFamily="18" charset="0"/>
            </a:rPr>
            <a:t>Secondary immune response: </a:t>
          </a:r>
          <a:r>
            <a:rPr lang="en-GB" sz="1400" b="1" i="0" dirty="0">
              <a:latin typeface="Palatino Linotype" panose="02040502050505030304" pitchFamily="18" charset="0"/>
            </a:rPr>
            <a:t>With the help of Memory cells, the second time immune system see the same microorganism, it can do the same in </a:t>
          </a:r>
          <a:r>
            <a:rPr lang="en-GB" sz="1400" b="1" i="0" dirty="0">
              <a:solidFill>
                <a:srgbClr val="FF0000"/>
              </a:solidFill>
              <a:latin typeface="Palatino Linotype" panose="02040502050505030304" pitchFamily="18" charset="0"/>
            </a:rPr>
            <a:t>5 days</a:t>
          </a:r>
          <a:r>
            <a:rPr lang="en-GB" sz="1400" b="1" i="0" dirty="0">
              <a:latin typeface="Palatino Linotype" panose="02040502050505030304" pitchFamily="18" charset="0"/>
            </a:rPr>
            <a:t>. It also makes 100 times more antibodies than it did the first time. </a:t>
          </a:r>
          <a:endParaRPr lang="en-US" sz="1400" dirty="0">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dgm:t>
        <a:bodyPr/>
        <a:lstStyle/>
        <a:p>
          <a:r>
            <a:rPr lang="en-GB" sz="1400" dirty="0">
              <a:latin typeface="Palatino Linotype" panose="02040502050505030304" pitchFamily="18" charset="0"/>
            </a:rPr>
            <a:t>The faster immune system makes antibodies, the quicker the microorganism can be destroyed. With the help of Memory cells, we might get rid of it before we even feel sick. This is called </a:t>
          </a:r>
          <a:r>
            <a:rPr lang="en-GB" sz="1400" u="sng" dirty="0">
              <a:latin typeface="Palatino Linotype" panose="02040502050505030304" pitchFamily="18" charset="0"/>
            </a:rPr>
            <a:t>gaining immunity</a:t>
          </a:r>
          <a:endParaRPr lang="en-US" sz="1400" dirty="0">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dgm:spPr>
        <a:noFill/>
        <a:ln>
          <a:noFill/>
        </a:ln>
      </dgm:spPr>
      <dgm:t>
        <a:bodyPr/>
        <a:lstStyle/>
        <a:p>
          <a:r>
            <a:rPr lang="en-US" dirty="0">
              <a:latin typeface="Palatino Linotype" panose="02040502050505030304" pitchFamily="18" charset="0"/>
            </a:rPr>
            <a:t>RSV </a:t>
          </a:r>
          <a:r>
            <a:rPr lang="sr-Cyrl-RS" dirty="0">
              <a:latin typeface="Palatino Linotype" panose="02040502050505030304" pitchFamily="18" charset="0"/>
            </a:rPr>
            <a:t>се повезује са астмом</a:t>
          </a:r>
          <a:endParaRPr lang="en-US" dirty="0">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dgm:presLayoutVars>
          <dgm:bulletEnabled val="1"/>
        </dgm:presLayoutVars>
      </dgm:prSet>
      <dgm:spPr/>
    </dgm:pt>
    <dgm:pt modelId="{F11995D5-2A9B-43C0-A700-1031CE42A24D}" type="pres">
      <dgm:prSet presAssocID="{574966F1-ED79-42B8-B703-738CA0A8BA28}" presName="FourNodes_2" presStyleLbl="node1" presStyleIdx="1" presStyleCnt="4" custLinFactNeighborY="-11037">
        <dgm:presLayoutVars>
          <dgm:bulletEnabled val="1"/>
        </dgm:presLayoutVars>
      </dgm:prSet>
      <dgm:spPr/>
    </dgm:pt>
    <dgm:pt modelId="{64365E77-5B09-43EB-AD3A-0D1FB30B52D5}" type="pres">
      <dgm:prSet presAssocID="{574966F1-ED79-42B8-B703-738CA0A8BA28}" presName="FourNodes_3" presStyleLbl="node1" presStyleIdx="2" presStyleCnt="4" custLinFactNeighborX="124" custLinFactNeighborY="-21783">
        <dgm:presLayoutVars>
          <dgm:bulletEnabled val="1"/>
        </dgm:presLayoutVars>
      </dgm:prSet>
      <dgm:spPr/>
    </dgm:pt>
    <dgm:pt modelId="{FA73F1E2-46FD-495E-B8EA-61BDEB662AE9}" type="pres">
      <dgm:prSet presAssocID="{574966F1-ED79-42B8-B703-738CA0A8BA28}" presName="FourNodes_4" presStyleLbl="node1" presStyleIdx="3" presStyleCnt="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US" sz="2000" dirty="0">
              <a:latin typeface="Palatino Linotype" panose="02040502050505030304" pitchFamily="18" charset="0"/>
            </a:rPr>
            <a:t>Is there other</a:t>
          </a:r>
          <a:r>
            <a:rPr lang="sr-Cyrl-RS" sz="2000" dirty="0">
              <a:latin typeface="Palatino Linotype" panose="02040502050505030304" pitchFamily="18" charset="0"/>
            </a:rPr>
            <a:t> </a:t>
          </a:r>
          <a:r>
            <a:rPr lang="en-US" sz="2000" dirty="0">
              <a:latin typeface="Palatino Linotype" panose="02040502050505030304" pitchFamily="18" charset="0"/>
            </a:rPr>
            <a:t>way for gaining immunity (memory cells)</a:t>
          </a:r>
          <a:r>
            <a:rPr lang="sr-Latn-RS" sz="2000" dirty="0">
              <a:latin typeface="Palatino Linotype" panose="02040502050505030304" pitchFamily="18" charset="0"/>
            </a:rPr>
            <a:t>?</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dgm:t>
        <a:bodyPr/>
        <a:lstStyle/>
        <a:p>
          <a:r>
            <a:rPr lang="en-US" sz="2000" dirty="0">
              <a:latin typeface="Palatino Linotype" panose="02040502050505030304" pitchFamily="18" charset="0"/>
            </a:rPr>
            <a:t>I</a:t>
          </a:r>
          <a:r>
            <a:rPr lang="en-GB" sz="2000" dirty="0" err="1">
              <a:latin typeface="Palatino Linotype" panose="02040502050505030304" pitchFamily="18" charset="0"/>
            </a:rPr>
            <a:t>mmunity</a:t>
          </a:r>
          <a:r>
            <a:rPr lang="en-GB" sz="2000" dirty="0">
              <a:latin typeface="Palatino Linotype" panose="02040502050505030304" pitchFamily="18" charset="0"/>
            </a:rPr>
            <a:t> can be induced by </a:t>
          </a:r>
          <a:r>
            <a:rPr lang="en-GB" sz="2000" u="sng" dirty="0">
              <a:latin typeface="Palatino Linotype" panose="02040502050505030304" pitchFamily="18" charset="0"/>
            </a:rPr>
            <a:t>infection</a:t>
          </a:r>
          <a:r>
            <a:rPr lang="en-GB" sz="2000" dirty="0">
              <a:latin typeface="Palatino Linotype" panose="02040502050505030304" pitchFamily="18" charset="0"/>
            </a:rPr>
            <a:t> (natural way) or </a:t>
          </a:r>
          <a:r>
            <a:rPr lang="en-GB" sz="2000" u="sng" dirty="0">
              <a:latin typeface="Palatino Linotype" panose="02040502050505030304" pitchFamily="18" charset="0"/>
            </a:rPr>
            <a:t>vaccination</a:t>
          </a:r>
          <a:endParaRPr lang="en-US" sz="2000" dirty="0">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a:noFill/>
      </dgm:spPr>
      <dgm:t>
        <a:bodyPr/>
        <a:lstStyle/>
        <a:p>
          <a:r>
            <a:rPr lang="sr-Cyrl-RS" sz="2000" dirty="0">
              <a:latin typeface="Palatino Linotype" panose="02040502050505030304" pitchFamily="18" charset="0"/>
            </a:rPr>
            <a:t>Вакцине су</a:t>
          </a:r>
          <a:r>
            <a:rPr lang="en-GB" sz="2000" dirty="0">
              <a:latin typeface="Palatino Linotype" panose="02040502050505030304" pitchFamily="18" charset="0"/>
            </a:rPr>
            <a:t> </a:t>
          </a:r>
          <a:r>
            <a:rPr lang="sr-Cyrl-RS" sz="2000" dirty="0">
              <a:latin typeface="Palatino Linotype" panose="02040502050505030304" pitchFamily="18" charset="0"/>
            </a:rPr>
            <a:t>ослабљени или мртви микроорганизми</a:t>
          </a:r>
          <a:r>
            <a:rPr lang="en-GB" sz="2000" dirty="0">
              <a:latin typeface="Palatino Linotype" panose="02040502050505030304" pitchFamily="18" charset="0"/>
            </a:rPr>
            <a:t> (</a:t>
          </a:r>
          <a:r>
            <a:rPr lang="sr-Cyrl-RS" sz="2000" dirty="0">
              <a:latin typeface="Palatino Linotype" panose="02040502050505030304" pitchFamily="18" charset="0"/>
            </a:rPr>
            <a:t>или њихови делови</a:t>
          </a:r>
          <a:r>
            <a:rPr lang="en-GB" sz="2000" dirty="0">
              <a:latin typeface="Palatino Linotype" panose="02040502050505030304" pitchFamily="18" charset="0"/>
            </a:rPr>
            <a:t>) </a:t>
          </a:r>
          <a:r>
            <a:rPr lang="sr-Cyrl-RS" sz="2000" dirty="0">
              <a:latin typeface="Palatino Linotype" panose="02040502050505030304" pitchFamily="18" charset="0"/>
            </a:rPr>
            <a:t>који индукују развој меморијских лимфоцита</a:t>
          </a:r>
          <a:r>
            <a:rPr lang="en-GB" sz="2000" dirty="0">
              <a:latin typeface="Palatino Linotype" panose="02040502050505030304" pitchFamily="18" charset="0"/>
            </a:rPr>
            <a:t>. </a:t>
          </a:r>
          <a:endParaRPr lang="en-US" sz="2000" dirty="0">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a:noFill/>
      </dgm:spPr>
      <dgm:t>
        <a:bodyPr/>
        <a:lstStyle/>
        <a:p>
          <a:r>
            <a:rPr lang="sr-Cyrl-RS" sz="2000" dirty="0">
              <a:latin typeface="Palatino Linotype" panose="02040502050505030304" pitchFamily="18" charset="0"/>
            </a:rPr>
            <a:t>Како вакцине омогућавају </a:t>
          </a:r>
          <a:r>
            <a:rPr lang="sr-Cyrl-RS" sz="2000" u="sng" dirty="0">
              <a:latin typeface="Palatino Linotype" panose="02040502050505030304" pitchFamily="18" charset="0"/>
            </a:rPr>
            <a:t>стицање имуности </a:t>
          </a:r>
          <a:r>
            <a:rPr lang="en-GB" sz="2000" u="sng" dirty="0">
              <a:latin typeface="Palatino Linotype" panose="02040502050505030304" pitchFamily="18" charset="0"/>
            </a:rPr>
            <a:t>(</a:t>
          </a:r>
          <a:r>
            <a:rPr lang="sr-Cyrl-RS" sz="2000" u="sng" dirty="0">
              <a:latin typeface="Palatino Linotype" panose="02040502050505030304" pitchFamily="18" charset="0"/>
            </a:rPr>
            <a:t>меморијских лимфоцита</a:t>
          </a:r>
          <a:r>
            <a:rPr lang="en-GB" sz="2000" u="sng" dirty="0">
              <a:latin typeface="Palatino Linotype" panose="02040502050505030304" pitchFamily="18" charset="0"/>
            </a:rPr>
            <a:t>) </a:t>
          </a:r>
          <a:r>
            <a:rPr lang="sr-Cyrl-RS" sz="2000" u="sng" dirty="0">
              <a:latin typeface="Palatino Linotype" panose="02040502050505030304" pitchFamily="18" charset="0"/>
            </a:rPr>
            <a:t>без разбољевања</a:t>
          </a:r>
          <a:r>
            <a:rPr lang="en-GB" sz="2000" dirty="0">
              <a:latin typeface="Palatino Linotype" panose="02040502050505030304" pitchFamily="18" charset="0"/>
            </a:rPr>
            <a:t>, </a:t>
          </a:r>
          <a:r>
            <a:rPr lang="sr-Cyrl-RS" sz="2000" dirty="0">
              <a:latin typeface="Palatino Linotype" panose="02040502050505030304" pitchFamily="18" charset="0"/>
            </a:rPr>
            <a:t>представљају посебно погодну заштиту од веома опасних заразних болести. </a:t>
          </a:r>
          <a:endParaRPr lang="en-US" sz="2000" dirty="0">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custScaleY="69296">
        <dgm:presLayoutVars>
          <dgm:bulletEnabled val="1"/>
        </dgm:presLayoutVars>
      </dgm:prSet>
      <dgm:spPr/>
    </dgm:pt>
    <dgm:pt modelId="{F11995D5-2A9B-43C0-A700-1031CE42A24D}" type="pres">
      <dgm:prSet presAssocID="{574966F1-ED79-42B8-B703-738CA0A8BA28}" presName="FourNodes_2" presStyleLbl="node1" presStyleIdx="1" presStyleCnt="4" custScaleY="65763" custLinFactNeighborX="-115" custLinFactNeighborY="-30559">
        <dgm:presLayoutVars>
          <dgm:bulletEnabled val="1"/>
        </dgm:presLayoutVars>
      </dgm:prSet>
      <dgm:spPr/>
    </dgm:pt>
    <dgm:pt modelId="{64365E77-5B09-43EB-AD3A-0D1FB30B52D5}" type="pres">
      <dgm:prSet presAssocID="{574966F1-ED79-42B8-B703-738CA0A8BA28}" presName="FourNodes_3" presStyleLbl="node1" presStyleIdx="2" presStyleCnt="4" custScaleX="105042" custScaleY="104970" custLinFactNeighborY="-42389">
        <dgm:presLayoutVars>
          <dgm:bulletEnabled val="1"/>
        </dgm:presLayoutVars>
      </dgm:prSet>
      <dgm:spPr/>
    </dgm:pt>
    <dgm:pt modelId="{FA73F1E2-46FD-495E-B8EA-61BDEB662AE9}" type="pres">
      <dgm:prSet presAssocID="{574966F1-ED79-42B8-B703-738CA0A8BA28}" presName="FourNodes_4" presStyleLbl="node1" presStyleIdx="3" presStyleCnt="4" custScaleY="143236" custLinFactNeighborX="159" custLinFactNeighborY="-15773">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US" sz="2000" dirty="0">
              <a:latin typeface="Palatino Linotype" panose="02040502050505030304" pitchFamily="18" charset="0"/>
            </a:rPr>
            <a:t>Is there other</a:t>
          </a:r>
          <a:r>
            <a:rPr lang="sr-Cyrl-RS" sz="2000" dirty="0">
              <a:latin typeface="Palatino Linotype" panose="02040502050505030304" pitchFamily="18" charset="0"/>
            </a:rPr>
            <a:t> </a:t>
          </a:r>
          <a:r>
            <a:rPr lang="en-US" sz="2000" dirty="0">
              <a:latin typeface="Palatino Linotype" panose="02040502050505030304" pitchFamily="18" charset="0"/>
            </a:rPr>
            <a:t>way for gaining immunity (memory cells)</a:t>
          </a:r>
          <a:r>
            <a:rPr lang="sr-Latn-RS" sz="2000" dirty="0">
              <a:latin typeface="Palatino Linotype" panose="02040502050505030304" pitchFamily="18" charset="0"/>
            </a:rPr>
            <a:t>?</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dgm:t>
        <a:bodyPr/>
        <a:lstStyle/>
        <a:p>
          <a:r>
            <a:rPr lang="en-US" sz="2000" dirty="0">
              <a:latin typeface="Palatino Linotype" panose="02040502050505030304" pitchFamily="18" charset="0"/>
            </a:rPr>
            <a:t>I</a:t>
          </a:r>
          <a:r>
            <a:rPr lang="en-GB" sz="2000" dirty="0" err="1">
              <a:latin typeface="Palatino Linotype" panose="02040502050505030304" pitchFamily="18" charset="0"/>
            </a:rPr>
            <a:t>mmunity</a:t>
          </a:r>
          <a:r>
            <a:rPr lang="en-GB" sz="2000" dirty="0">
              <a:latin typeface="Palatino Linotype" panose="02040502050505030304" pitchFamily="18" charset="0"/>
            </a:rPr>
            <a:t> can be induced by </a:t>
          </a:r>
          <a:r>
            <a:rPr lang="en-GB" sz="2000" u="sng" dirty="0">
              <a:latin typeface="Palatino Linotype" panose="02040502050505030304" pitchFamily="18" charset="0"/>
            </a:rPr>
            <a:t>infection</a:t>
          </a:r>
          <a:r>
            <a:rPr lang="en-GB" sz="2000" dirty="0">
              <a:latin typeface="Palatino Linotype" panose="02040502050505030304" pitchFamily="18" charset="0"/>
            </a:rPr>
            <a:t> (natural way) or </a:t>
          </a:r>
          <a:r>
            <a:rPr lang="en-GB" sz="2000" u="sng" dirty="0">
              <a:latin typeface="Palatino Linotype" panose="02040502050505030304" pitchFamily="18" charset="0"/>
            </a:rPr>
            <a:t>vaccination</a:t>
          </a:r>
          <a:endParaRPr lang="en-US" sz="2000" dirty="0">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dgm:t>
        <a:bodyPr/>
        <a:lstStyle/>
        <a:p>
          <a:r>
            <a:rPr lang="en-GB" sz="2000" dirty="0">
              <a:latin typeface="Palatino Linotype" panose="02040502050505030304" pitchFamily="18" charset="0"/>
            </a:rPr>
            <a:t>Vaccines are very weak or dead versions of a microorganism (or their parts) that induce Memory Cells development. </a:t>
          </a:r>
          <a:endParaRPr lang="en-US" sz="2000" dirty="0">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dgm:t>
        <a:bodyPr/>
        <a:lstStyle/>
        <a:p>
          <a:r>
            <a:rPr lang="en-GB" sz="2000" dirty="0">
              <a:latin typeface="Palatino Linotype" panose="02040502050505030304" pitchFamily="18" charset="0"/>
            </a:rPr>
            <a:t>Since vaccines help </a:t>
          </a:r>
          <a:r>
            <a:rPr lang="en-GB" sz="2000" u="sng" dirty="0">
              <a:latin typeface="Palatino Linotype" panose="02040502050505030304" pitchFamily="18" charset="0"/>
            </a:rPr>
            <a:t>gaining immunity (Memory cells) without getting sick</a:t>
          </a:r>
          <a:r>
            <a:rPr lang="en-GB" sz="2000" dirty="0">
              <a:latin typeface="Palatino Linotype" panose="02040502050505030304" pitchFamily="18" charset="0"/>
            </a:rPr>
            <a:t>, they are especially good protection for very dangerous diseases.</a:t>
          </a:r>
          <a:endParaRPr lang="en-US" sz="2000" dirty="0">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custScaleY="69296">
        <dgm:presLayoutVars>
          <dgm:bulletEnabled val="1"/>
        </dgm:presLayoutVars>
      </dgm:prSet>
      <dgm:spPr/>
    </dgm:pt>
    <dgm:pt modelId="{F11995D5-2A9B-43C0-A700-1031CE42A24D}" type="pres">
      <dgm:prSet presAssocID="{574966F1-ED79-42B8-B703-738CA0A8BA28}" presName="FourNodes_2" presStyleLbl="node1" presStyleIdx="1" presStyleCnt="4" custScaleY="65763" custLinFactNeighborX="-115" custLinFactNeighborY="-30559">
        <dgm:presLayoutVars>
          <dgm:bulletEnabled val="1"/>
        </dgm:presLayoutVars>
      </dgm:prSet>
      <dgm:spPr/>
    </dgm:pt>
    <dgm:pt modelId="{64365E77-5B09-43EB-AD3A-0D1FB30B52D5}" type="pres">
      <dgm:prSet presAssocID="{574966F1-ED79-42B8-B703-738CA0A8BA28}" presName="FourNodes_3" presStyleLbl="node1" presStyleIdx="2" presStyleCnt="4" custScaleX="105042" custScaleY="104970" custLinFactNeighborY="-42389">
        <dgm:presLayoutVars>
          <dgm:bulletEnabled val="1"/>
        </dgm:presLayoutVars>
      </dgm:prSet>
      <dgm:spPr/>
    </dgm:pt>
    <dgm:pt modelId="{FA73F1E2-46FD-495E-B8EA-61BDEB662AE9}" type="pres">
      <dgm:prSet presAssocID="{574966F1-ED79-42B8-B703-738CA0A8BA28}" presName="FourNodes_4" presStyleLbl="node1" presStyleIdx="3" presStyleCnt="4" custScaleY="143236" custLinFactNeighborX="159" custLinFactNeighborY="-15773">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2000" u="sng" dirty="0">
              <a:latin typeface="Palatino Linotype" panose="02040502050505030304" pitchFamily="18" charset="0"/>
            </a:rPr>
            <a:t>Immune response</a:t>
          </a:r>
          <a:r>
            <a:rPr lang="en-GB" sz="2000" dirty="0">
              <a:latin typeface="Palatino Linotype" panose="02040502050505030304" pitchFamily="18" charset="0"/>
            </a:rPr>
            <a:t>: the coordinated response of cells, tissues and molecules to infectious microorganisms</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dgm:t>
        <a:bodyPr/>
        <a:lstStyle/>
        <a:p>
          <a:r>
            <a:rPr lang="en-GB" sz="2000" dirty="0">
              <a:latin typeface="Palatino Linotype" panose="02040502050505030304" pitchFamily="18" charset="0"/>
            </a:rPr>
            <a:t>If a microorganism infects our body once, there is a high probability that it will try the same thing again</a:t>
          </a:r>
          <a:endParaRPr lang="en-US" sz="2000" dirty="0">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a:noFill/>
        <a:ln>
          <a:noFill/>
        </a:ln>
      </dgm:spPr>
      <dgm:t>
        <a:bodyPr/>
        <a:lstStyle/>
        <a:p>
          <a:r>
            <a:rPr lang="sr-Cyrl-RS" sz="2000" dirty="0">
              <a:latin typeface="Palatino Linotype" panose="02040502050505030304" pitchFamily="18" charset="0"/>
            </a:rPr>
            <a:t>Након великог ангажовања имунског система  да се елиминише инфекција први пут, била би штета да се исти поступак повавља изнова</a:t>
          </a:r>
          <a:endParaRPr lang="en-US" sz="2000" dirty="0">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a:noFill/>
        <a:ln>
          <a:noFill/>
        </a:ln>
      </dgm:spPr>
      <dgm:t>
        <a:bodyPr/>
        <a:lstStyle/>
        <a:p>
          <a:r>
            <a:rPr lang="sr-Cyrl-RS" sz="2000" dirty="0">
              <a:latin typeface="Palatino Linotype" panose="02040502050505030304" pitchFamily="18" charset="0"/>
            </a:rPr>
            <a:t>Карактеристика имунског система је да памти инфективне микроорганизме против којих се борио</a:t>
          </a:r>
          <a:endParaRPr lang="en-US" sz="2000" dirty="0">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dgm:presLayoutVars>
          <dgm:bulletEnabled val="1"/>
        </dgm:presLayoutVars>
      </dgm:prSet>
      <dgm:spPr/>
    </dgm:pt>
    <dgm:pt modelId="{F11995D5-2A9B-43C0-A700-1031CE42A24D}" type="pres">
      <dgm:prSet presAssocID="{574966F1-ED79-42B8-B703-738CA0A8BA28}" presName="FourNodes_2" presStyleLbl="node1" presStyleIdx="1" presStyleCnt="4">
        <dgm:presLayoutVars>
          <dgm:bulletEnabled val="1"/>
        </dgm:presLayoutVars>
      </dgm:prSet>
      <dgm:spPr/>
    </dgm:pt>
    <dgm:pt modelId="{64365E77-5B09-43EB-AD3A-0D1FB30B52D5}" type="pres">
      <dgm:prSet presAssocID="{574966F1-ED79-42B8-B703-738CA0A8BA28}" presName="FourNodes_3" presStyleLbl="node1" presStyleIdx="2" presStyleCnt="4" custScaleX="105042">
        <dgm:presLayoutVars>
          <dgm:bulletEnabled val="1"/>
        </dgm:presLayoutVars>
      </dgm:prSet>
      <dgm:spPr/>
    </dgm:pt>
    <dgm:pt modelId="{FA73F1E2-46FD-495E-B8EA-61BDEB662AE9}" type="pres">
      <dgm:prSet presAssocID="{574966F1-ED79-42B8-B703-738CA0A8BA28}" presName="FourNodes_4" presStyleLbl="node1" presStyleIdx="3" presStyleCnt="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2000" u="sng" dirty="0">
              <a:latin typeface="Palatino Linotype" panose="02040502050505030304" pitchFamily="18" charset="0"/>
            </a:rPr>
            <a:t>Immune response</a:t>
          </a:r>
          <a:r>
            <a:rPr lang="en-GB" sz="2000" dirty="0">
              <a:latin typeface="Palatino Linotype" panose="02040502050505030304" pitchFamily="18" charset="0"/>
            </a:rPr>
            <a:t>: the coordinated response of cells, tissues and molecules to infectious microorganisms</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dgm:t>
        <a:bodyPr/>
        <a:lstStyle/>
        <a:p>
          <a:r>
            <a:rPr lang="en-GB" sz="2000" dirty="0">
              <a:latin typeface="Palatino Linotype" panose="02040502050505030304" pitchFamily="18" charset="0"/>
            </a:rPr>
            <a:t>If a microorganism infects our body once, there is a high probability that it will try the same thing again</a:t>
          </a:r>
          <a:endParaRPr lang="en-US" sz="2000" dirty="0">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dgm:t>
        <a:bodyPr/>
        <a:lstStyle/>
        <a:p>
          <a:r>
            <a:rPr lang="en-GB" sz="2000" dirty="0">
              <a:latin typeface="Palatino Linotype" panose="02040502050505030304" pitchFamily="18" charset="0"/>
            </a:rPr>
            <a:t>After all the work it took to get rid of that first infection, it would be a shame to have to do it all over again</a:t>
          </a:r>
          <a:endParaRPr lang="en-US" sz="2000" dirty="0">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a:noFill/>
        <a:ln>
          <a:noFill/>
        </a:ln>
      </dgm:spPr>
      <dgm:t>
        <a:bodyPr/>
        <a:lstStyle/>
        <a:p>
          <a:r>
            <a:rPr lang="sr-Cyrl-RS" sz="2000" dirty="0">
              <a:latin typeface="Palatino Linotype" panose="02040502050505030304" pitchFamily="18" charset="0"/>
            </a:rPr>
            <a:t>Карактеристика имунског система је да памти инфективне микроорганизме против којих се борио</a:t>
          </a:r>
          <a:endParaRPr lang="en-US" sz="2000" dirty="0">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dgm:presLayoutVars>
          <dgm:bulletEnabled val="1"/>
        </dgm:presLayoutVars>
      </dgm:prSet>
      <dgm:spPr/>
    </dgm:pt>
    <dgm:pt modelId="{F11995D5-2A9B-43C0-A700-1031CE42A24D}" type="pres">
      <dgm:prSet presAssocID="{574966F1-ED79-42B8-B703-738CA0A8BA28}" presName="FourNodes_2" presStyleLbl="node1" presStyleIdx="1" presStyleCnt="4">
        <dgm:presLayoutVars>
          <dgm:bulletEnabled val="1"/>
        </dgm:presLayoutVars>
      </dgm:prSet>
      <dgm:spPr/>
    </dgm:pt>
    <dgm:pt modelId="{64365E77-5B09-43EB-AD3A-0D1FB30B52D5}" type="pres">
      <dgm:prSet presAssocID="{574966F1-ED79-42B8-B703-738CA0A8BA28}" presName="FourNodes_3" presStyleLbl="node1" presStyleIdx="2" presStyleCnt="4" custScaleX="105042">
        <dgm:presLayoutVars>
          <dgm:bulletEnabled val="1"/>
        </dgm:presLayoutVars>
      </dgm:prSet>
      <dgm:spPr/>
    </dgm:pt>
    <dgm:pt modelId="{FA73F1E2-46FD-495E-B8EA-61BDEB662AE9}" type="pres">
      <dgm:prSet presAssocID="{574966F1-ED79-42B8-B703-738CA0A8BA28}" presName="FourNodes_4" presStyleLbl="node1" presStyleIdx="3" presStyleCnt="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2000" u="sng" dirty="0">
              <a:latin typeface="Palatino Linotype" panose="02040502050505030304" pitchFamily="18" charset="0"/>
            </a:rPr>
            <a:t>Immune response</a:t>
          </a:r>
          <a:r>
            <a:rPr lang="en-GB" sz="2000" dirty="0">
              <a:latin typeface="Palatino Linotype" panose="02040502050505030304" pitchFamily="18" charset="0"/>
            </a:rPr>
            <a:t>: the coordinated response of cells, tissues and molecules to infectious microorganisms</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dgm:t>
        <a:bodyPr/>
        <a:lstStyle/>
        <a:p>
          <a:r>
            <a:rPr lang="en-GB" sz="2000" dirty="0">
              <a:latin typeface="Palatino Linotype" panose="02040502050505030304" pitchFamily="18" charset="0"/>
            </a:rPr>
            <a:t>If a microorganism infects our body once, there is a high probability that it will try the same thing again</a:t>
          </a:r>
          <a:endParaRPr lang="en-US" sz="2000" dirty="0">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dgm:t>
        <a:bodyPr/>
        <a:lstStyle/>
        <a:p>
          <a:r>
            <a:rPr lang="en-GB" sz="2000" dirty="0">
              <a:latin typeface="Palatino Linotype" panose="02040502050505030304" pitchFamily="18" charset="0"/>
            </a:rPr>
            <a:t>After all the work it took to get rid of that first infection, it would be a shame to have to do it all over again</a:t>
          </a:r>
          <a:endParaRPr lang="en-US" sz="2000" dirty="0">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dgm:t>
        <a:bodyPr/>
        <a:lstStyle/>
        <a:p>
          <a:r>
            <a:rPr lang="en-GB" sz="2000" dirty="0">
              <a:latin typeface="Palatino Linotype" panose="02040502050505030304" pitchFamily="18" charset="0"/>
            </a:rPr>
            <a:t>An amazing feature of immune system is that it remembers the infections it has fought</a:t>
          </a:r>
          <a:endParaRPr lang="en-US" sz="2000" dirty="0">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dgm:presLayoutVars>
          <dgm:bulletEnabled val="1"/>
        </dgm:presLayoutVars>
      </dgm:prSet>
      <dgm:spPr/>
    </dgm:pt>
    <dgm:pt modelId="{F11995D5-2A9B-43C0-A700-1031CE42A24D}" type="pres">
      <dgm:prSet presAssocID="{574966F1-ED79-42B8-B703-738CA0A8BA28}" presName="FourNodes_2" presStyleLbl="node1" presStyleIdx="1" presStyleCnt="4">
        <dgm:presLayoutVars>
          <dgm:bulletEnabled val="1"/>
        </dgm:presLayoutVars>
      </dgm:prSet>
      <dgm:spPr/>
    </dgm:pt>
    <dgm:pt modelId="{64365E77-5B09-43EB-AD3A-0D1FB30B52D5}" type="pres">
      <dgm:prSet presAssocID="{574966F1-ED79-42B8-B703-738CA0A8BA28}" presName="FourNodes_3" presStyleLbl="node1" presStyleIdx="2" presStyleCnt="4" custScaleX="105042" custLinFactNeighborX="27">
        <dgm:presLayoutVars>
          <dgm:bulletEnabled val="1"/>
        </dgm:presLayoutVars>
      </dgm:prSet>
      <dgm:spPr/>
    </dgm:pt>
    <dgm:pt modelId="{FA73F1E2-46FD-495E-B8EA-61BDEB662AE9}" type="pres">
      <dgm:prSet presAssocID="{574966F1-ED79-42B8-B703-738CA0A8BA28}" presName="FourNodes_4" presStyleLbl="node1" presStyleIdx="3" presStyleCnt="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a:noFill/>
        <a:ln>
          <a:noFill/>
        </a:ln>
      </dgm:spPr>
      <dgm:t>
        <a:bodyPr/>
        <a:lstStyle/>
        <a:p>
          <a:r>
            <a:rPr lang="sr-Cyrl-RS" sz="2000" dirty="0">
              <a:latin typeface="Palatino Linotype" panose="02040502050505030304" pitchFamily="18" charset="0"/>
            </a:rPr>
            <a:t>На крају борбе између имунског система и инфекције, неке имунске ћелије се претварају у Меморијске лимфоците</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a:noFill/>
        <a:ln>
          <a:noFill/>
        </a:ln>
      </dgm:spPr>
      <dgm:t>
        <a:bodyPr/>
        <a:lstStyle/>
        <a:p>
          <a:r>
            <a:rPr lang="sr-Cyrl-RS" sz="2000" dirty="0">
              <a:solidFill>
                <a:schemeClr val="bg1"/>
              </a:solidFill>
              <a:effectLst/>
              <a:latin typeface="Palatino Linotype" panose="02040502050505030304" pitchFamily="18" charset="0"/>
              <a:ea typeface="Calibri" panose="020F0502020204030204" pitchFamily="34" charset="0"/>
            </a:rPr>
            <a:t>Меморијски лимфоцити памте микрорганизме против којих су се борили</a:t>
          </a:r>
          <a:endParaRPr lang="en-US" sz="2000" dirty="0">
            <a:solidFill>
              <a:schemeClr val="bg1"/>
            </a:solidFill>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a:noFill/>
        <a:ln>
          <a:noFill/>
        </a:ln>
      </dgm:spPr>
      <dgm:t>
        <a:bodyPr/>
        <a:lstStyle/>
        <a:p>
          <a:r>
            <a:rPr lang="sr-Cyrl-RS" sz="2000" dirty="0">
              <a:solidFill>
                <a:schemeClr val="bg1"/>
              </a:solidFill>
              <a:effectLst/>
              <a:latin typeface="Palatino Linotype" panose="02040502050505030304" pitchFamily="18" charset="0"/>
              <a:ea typeface="Calibri" panose="020F0502020204030204" pitchFamily="34" charset="0"/>
            </a:rPr>
            <a:t>Живе у нашем телу дуго </a:t>
          </a:r>
          <a:r>
            <a:rPr lang="en-GB" sz="2000" dirty="0">
              <a:solidFill>
                <a:schemeClr val="bg1"/>
              </a:solidFill>
              <a:effectLst/>
              <a:latin typeface="Palatino Linotype" panose="02040502050505030304" pitchFamily="18" charset="0"/>
              <a:ea typeface="Calibri" panose="020F0502020204030204" pitchFamily="34" charset="0"/>
            </a:rPr>
            <a:t>(40 </a:t>
          </a:r>
          <a:r>
            <a:rPr lang="sr-Cyrl-RS" sz="2000" dirty="0">
              <a:solidFill>
                <a:schemeClr val="bg1"/>
              </a:solidFill>
              <a:effectLst/>
              <a:latin typeface="Palatino Linotype" panose="02040502050505030304" pitchFamily="18" charset="0"/>
              <a:ea typeface="Calibri" panose="020F0502020204030204" pitchFamily="34" charset="0"/>
            </a:rPr>
            <a:t>година</a:t>
          </a:r>
          <a:r>
            <a:rPr lang="en-GB" sz="2000" dirty="0">
              <a:solidFill>
                <a:schemeClr val="bg1"/>
              </a:solidFill>
              <a:effectLst/>
              <a:latin typeface="Palatino Linotype" panose="02040502050505030304" pitchFamily="18" charset="0"/>
              <a:ea typeface="Calibri" panose="020F0502020204030204" pitchFamily="34" charset="0"/>
            </a:rPr>
            <a:t>)</a:t>
          </a:r>
          <a:endParaRPr lang="en-US" sz="2000" dirty="0">
            <a:solidFill>
              <a:schemeClr val="bg1"/>
            </a:solidFill>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a:noFill/>
        <a:ln>
          <a:noFill/>
        </a:ln>
      </dgm:spPr>
      <dgm:t>
        <a:bodyPr/>
        <a:lstStyle/>
        <a:p>
          <a:r>
            <a:rPr lang="sr-Cyrl-RS" sz="2000" dirty="0">
              <a:solidFill>
                <a:schemeClr val="bg1"/>
              </a:solidFill>
              <a:effectLst/>
              <a:latin typeface="Palatino Linotype" panose="02040502050505030304" pitchFamily="18" charset="0"/>
              <a:ea typeface="Calibri" panose="020F0502020204030204" pitchFamily="34" charset="0"/>
            </a:rPr>
            <a:t>Остају у приправности да брзо препознају и нападну сваки микроорганизам који се врати</a:t>
          </a:r>
          <a:endParaRPr lang="en-US" sz="2000" dirty="0">
            <a:solidFill>
              <a:schemeClr val="bg1"/>
            </a:solidFill>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custScaleX="101254" custScaleY="112716" custLinFactNeighborX="313" custLinFactNeighborY="75050">
        <dgm:presLayoutVars>
          <dgm:bulletEnabled val="1"/>
        </dgm:presLayoutVars>
      </dgm:prSet>
      <dgm:spPr/>
    </dgm:pt>
    <dgm:pt modelId="{F11995D5-2A9B-43C0-A700-1031CE42A24D}" type="pres">
      <dgm:prSet presAssocID="{574966F1-ED79-42B8-B703-738CA0A8BA28}" presName="FourNodes_2" presStyleLbl="node1" presStyleIdx="1" presStyleCnt="4" custScaleY="81264" custLinFactNeighborX="124" custLinFactNeighborY="69584">
        <dgm:presLayoutVars>
          <dgm:bulletEnabled val="1"/>
        </dgm:presLayoutVars>
      </dgm:prSet>
      <dgm:spPr/>
    </dgm:pt>
    <dgm:pt modelId="{64365E77-5B09-43EB-AD3A-0D1FB30B52D5}" type="pres">
      <dgm:prSet presAssocID="{574966F1-ED79-42B8-B703-738CA0A8BA28}" presName="FourNodes_3" presStyleLbl="node1" presStyleIdx="2" presStyleCnt="4" custScaleY="40871" custLinFactNeighborX="-124" custLinFactNeighborY="29285">
        <dgm:presLayoutVars>
          <dgm:bulletEnabled val="1"/>
        </dgm:presLayoutVars>
      </dgm:prSet>
      <dgm:spPr/>
    </dgm:pt>
    <dgm:pt modelId="{FA73F1E2-46FD-495E-B8EA-61BDEB662AE9}" type="pres">
      <dgm:prSet presAssocID="{574966F1-ED79-42B8-B703-738CA0A8BA28}" presName="FourNodes_4" presStyleLbl="node1" presStyleIdx="3" presStyleCnt="4" custScaleY="73427" custLinFactNeighborY="-1375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2000" dirty="0">
              <a:latin typeface="Palatino Linotype" panose="02040502050505030304" pitchFamily="18" charset="0"/>
            </a:rPr>
            <a:t>At the end of the battle between immune system and infection, some immune cells turn into Memory cells</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a:noFill/>
        <a:ln>
          <a:noFill/>
        </a:ln>
      </dgm:spPr>
      <dgm:t>
        <a:bodyPr/>
        <a:lstStyle/>
        <a:p>
          <a:r>
            <a:rPr lang="sr-Cyrl-RS" sz="2000" dirty="0">
              <a:solidFill>
                <a:schemeClr val="bg1"/>
              </a:solidFill>
              <a:effectLst/>
              <a:latin typeface="Palatino Linotype" panose="02040502050505030304" pitchFamily="18" charset="0"/>
              <a:ea typeface="Calibri" panose="020F0502020204030204" pitchFamily="34" charset="0"/>
            </a:rPr>
            <a:t>Меморијски лимфоцити памте микрорганизме против којих су се борили</a:t>
          </a:r>
          <a:endParaRPr lang="en-US" sz="2000" dirty="0">
            <a:solidFill>
              <a:schemeClr val="bg1"/>
            </a:solidFill>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a:noFill/>
        <a:ln>
          <a:noFill/>
        </a:ln>
      </dgm:spPr>
      <dgm:t>
        <a:bodyPr/>
        <a:lstStyle/>
        <a:p>
          <a:r>
            <a:rPr lang="sr-Cyrl-RS" sz="2000" dirty="0">
              <a:solidFill>
                <a:schemeClr val="bg1"/>
              </a:solidFill>
              <a:effectLst/>
              <a:latin typeface="Palatino Linotype" panose="02040502050505030304" pitchFamily="18" charset="0"/>
              <a:ea typeface="Calibri" panose="020F0502020204030204" pitchFamily="34" charset="0"/>
            </a:rPr>
            <a:t>Живе у нашем телу дуго </a:t>
          </a:r>
          <a:r>
            <a:rPr lang="en-GB" sz="2000" dirty="0">
              <a:solidFill>
                <a:schemeClr val="bg1"/>
              </a:solidFill>
              <a:effectLst/>
              <a:latin typeface="Palatino Linotype" panose="02040502050505030304" pitchFamily="18" charset="0"/>
              <a:ea typeface="Calibri" panose="020F0502020204030204" pitchFamily="34" charset="0"/>
            </a:rPr>
            <a:t>(40 </a:t>
          </a:r>
          <a:r>
            <a:rPr lang="sr-Cyrl-RS" sz="2000" dirty="0">
              <a:solidFill>
                <a:schemeClr val="bg1"/>
              </a:solidFill>
              <a:effectLst/>
              <a:latin typeface="Palatino Linotype" panose="02040502050505030304" pitchFamily="18" charset="0"/>
              <a:ea typeface="Calibri" panose="020F0502020204030204" pitchFamily="34" charset="0"/>
            </a:rPr>
            <a:t>година</a:t>
          </a:r>
          <a:r>
            <a:rPr lang="en-GB" sz="2000" dirty="0">
              <a:solidFill>
                <a:schemeClr val="bg1"/>
              </a:solidFill>
              <a:effectLst/>
              <a:latin typeface="Palatino Linotype" panose="02040502050505030304" pitchFamily="18" charset="0"/>
              <a:ea typeface="Calibri" panose="020F0502020204030204" pitchFamily="34" charset="0"/>
            </a:rPr>
            <a:t>)</a:t>
          </a:r>
          <a:endParaRPr lang="en-US" sz="2000" dirty="0">
            <a:solidFill>
              <a:schemeClr val="bg1"/>
            </a:solidFill>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a:noFill/>
        <a:ln>
          <a:noFill/>
        </a:ln>
      </dgm:spPr>
      <dgm:t>
        <a:bodyPr/>
        <a:lstStyle/>
        <a:p>
          <a:r>
            <a:rPr lang="sr-Cyrl-RS" sz="2000" dirty="0">
              <a:solidFill>
                <a:schemeClr val="bg1"/>
              </a:solidFill>
              <a:effectLst/>
              <a:latin typeface="Palatino Linotype" panose="02040502050505030304" pitchFamily="18" charset="0"/>
              <a:ea typeface="Calibri" panose="020F0502020204030204" pitchFamily="34" charset="0"/>
            </a:rPr>
            <a:t>Остају у приправности да брзо препознају и нападну сваки микроорганизам који се врати</a:t>
          </a:r>
          <a:endParaRPr lang="en-US" sz="2000" dirty="0">
            <a:solidFill>
              <a:schemeClr val="bg1"/>
            </a:solidFill>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custScaleX="101254" custScaleY="112716" custLinFactNeighborX="313" custLinFactNeighborY="75050">
        <dgm:presLayoutVars>
          <dgm:bulletEnabled val="1"/>
        </dgm:presLayoutVars>
      </dgm:prSet>
      <dgm:spPr/>
    </dgm:pt>
    <dgm:pt modelId="{F11995D5-2A9B-43C0-A700-1031CE42A24D}" type="pres">
      <dgm:prSet presAssocID="{574966F1-ED79-42B8-B703-738CA0A8BA28}" presName="FourNodes_2" presStyleLbl="node1" presStyleIdx="1" presStyleCnt="4" custScaleY="81264" custLinFactNeighborX="124" custLinFactNeighborY="69584">
        <dgm:presLayoutVars>
          <dgm:bulletEnabled val="1"/>
        </dgm:presLayoutVars>
      </dgm:prSet>
      <dgm:spPr/>
    </dgm:pt>
    <dgm:pt modelId="{64365E77-5B09-43EB-AD3A-0D1FB30B52D5}" type="pres">
      <dgm:prSet presAssocID="{574966F1-ED79-42B8-B703-738CA0A8BA28}" presName="FourNodes_3" presStyleLbl="node1" presStyleIdx="2" presStyleCnt="4" custScaleY="40871" custLinFactNeighborX="-124" custLinFactNeighborY="29285">
        <dgm:presLayoutVars>
          <dgm:bulletEnabled val="1"/>
        </dgm:presLayoutVars>
      </dgm:prSet>
      <dgm:spPr/>
    </dgm:pt>
    <dgm:pt modelId="{FA73F1E2-46FD-495E-B8EA-61BDEB662AE9}" type="pres">
      <dgm:prSet presAssocID="{574966F1-ED79-42B8-B703-738CA0A8BA28}" presName="FourNodes_4" presStyleLbl="node1" presStyleIdx="3" presStyleCnt="4" custScaleY="73427" custLinFactNeighborY="-1375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2000" dirty="0">
              <a:latin typeface="Palatino Linotype" panose="02040502050505030304" pitchFamily="18" charset="0"/>
            </a:rPr>
            <a:t>At the end of the battle between immune system and infection, some immune cells turn into Memory cells</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dgm:t>
        <a:bodyPr/>
        <a:lstStyle/>
        <a:p>
          <a:r>
            <a:rPr lang="en-GB" sz="2000" dirty="0">
              <a:solidFill>
                <a:schemeClr val="bg1"/>
              </a:solidFill>
              <a:effectLst/>
              <a:latin typeface="Palatino Linotype" panose="02040502050505030304" pitchFamily="18" charset="0"/>
              <a:ea typeface="Calibri" panose="020F0502020204030204" pitchFamily="34" charset="0"/>
            </a:rPr>
            <a:t>Memory cells remember the microorganism they just fought</a:t>
          </a:r>
          <a:endParaRPr lang="en-US" sz="2000" dirty="0">
            <a:solidFill>
              <a:schemeClr val="bg1"/>
            </a:solidFill>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a:noFill/>
        <a:ln>
          <a:noFill/>
        </a:ln>
      </dgm:spPr>
      <dgm:t>
        <a:bodyPr/>
        <a:lstStyle/>
        <a:p>
          <a:r>
            <a:rPr lang="sr-Cyrl-RS" sz="2000" dirty="0">
              <a:solidFill>
                <a:schemeClr val="bg1"/>
              </a:solidFill>
              <a:effectLst/>
              <a:latin typeface="Palatino Linotype" panose="02040502050505030304" pitchFamily="18" charset="0"/>
              <a:ea typeface="Calibri" panose="020F0502020204030204" pitchFamily="34" charset="0"/>
            </a:rPr>
            <a:t>Живе у нашем телу дуго </a:t>
          </a:r>
          <a:r>
            <a:rPr lang="en-GB" sz="2000" dirty="0">
              <a:solidFill>
                <a:schemeClr val="bg1"/>
              </a:solidFill>
              <a:effectLst/>
              <a:latin typeface="Palatino Linotype" panose="02040502050505030304" pitchFamily="18" charset="0"/>
              <a:ea typeface="Calibri" panose="020F0502020204030204" pitchFamily="34" charset="0"/>
            </a:rPr>
            <a:t>(40 </a:t>
          </a:r>
          <a:r>
            <a:rPr lang="sr-Cyrl-RS" sz="2000" dirty="0">
              <a:solidFill>
                <a:schemeClr val="bg1"/>
              </a:solidFill>
              <a:effectLst/>
              <a:latin typeface="Palatino Linotype" panose="02040502050505030304" pitchFamily="18" charset="0"/>
              <a:ea typeface="Calibri" panose="020F0502020204030204" pitchFamily="34" charset="0"/>
            </a:rPr>
            <a:t>година</a:t>
          </a:r>
          <a:r>
            <a:rPr lang="en-GB" sz="2000" dirty="0">
              <a:solidFill>
                <a:schemeClr val="bg1"/>
              </a:solidFill>
              <a:effectLst/>
              <a:latin typeface="Palatino Linotype" panose="02040502050505030304" pitchFamily="18" charset="0"/>
              <a:ea typeface="Calibri" panose="020F0502020204030204" pitchFamily="34" charset="0"/>
            </a:rPr>
            <a:t>)</a:t>
          </a:r>
          <a:endParaRPr lang="en-US" sz="2000" dirty="0">
            <a:solidFill>
              <a:schemeClr val="bg1"/>
            </a:solidFill>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a:noFill/>
        <a:ln>
          <a:noFill/>
        </a:ln>
      </dgm:spPr>
      <dgm:t>
        <a:bodyPr/>
        <a:lstStyle/>
        <a:p>
          <a:r>
            <a:rPr lang="sr-Cyrl-RS" sz="2000" dirty="0">
              <a:solidFill>
                <a:schemeClr val="bg1"/>
              </a:solidFill>
              <a:effectLst/>
              <a:latin typeface="Palatino Linotype" panose="02040502050505030304" pitchFamily="18" charset="0"/>
              <a:ea typeface="Calibri" panose="020F0502020204030204" pitchFamily="34" charset="0"/>
            </a:rPr>
            <a:t>Остају у приправности да брзо препознају и нападну сваки микроорганизам који се врати</a:t>
          </a:r>
          <a:endParaRPr lang="en-US" sz="2000" dirty="0">
            <a:solidFill>
              <a:schemeClr val="bg1"/>
            </a:solidFill>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custScaleX="101254" custScaleY="112716" custLinFactNeighborX="313" custLinFactNeighborY="75050">
        <dgm:presLayoutVars>
          <dgm:bulletEnabled val="1"/>
        </dgm:presLayoutVars>
      </dgm:prSet>
      <dgm:spPr/>
    </dgm:pt>
    <dgm:pt modelId="{F11995D5-2A9B-43C0-A700-1031CE42A24D}" type="pres">
      <dgm:prSet presAssocID="{574966F1-ED79-42B8-B703-738CA0A8BA28}" presName="FourNodes_2" presStyleLbl="node1" presStyleIdx="1" presStyleCnt="4" custScaleY="81264" custLinFactNeighborX="124" custLinFactNeighborY="69584">
        <dgm:presLayoutVars>
          <dgm:bulletEnabled val="1"/>
        </dgm:presLayoutVars>
      </dgm:prSet>
      <dgm:spPr/>
    </dgm:pt>
    <dgm:pt modelId="{64365E77-5B09-43EB-AD3A-0D1FB30B52D5}" type="pres">
      <dgm:prSet presAssocID="{574966F1-ED79-42B8-B703-738CA0A8BA28}" presName="FourNodes_3" presStyleLbl="node1" presStyleIdx="2" presStyleCnt="4" custScaleY="40871" custLinFactNeighborX="-124" custLinFactNeighborY="29285">
        <dgm:presLayoutVars>
          <dgm:bulletEnabled val="1"/>
        </dgm:presLayoutVars>
      </dgm:prSet>
      <dgm:spPr/>
    </dgm:pt>
    <dgm:pt modelId="{FA73F1E2-46FD-495E-B8EA-61BDEB662AE9}" type="pres">
      <dgm:prSet presAssocID="{574966F1-ED79-42B8-B703-738CA0A8BA28}" presName="FourNodes_4" presStyleLbl="node1" presStyleIdx="3" presStyleCnt="4" custScaleY="73427" custLinFactNeighborY="-1375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2000" dirty="0">
              <a:latin typeface="Palatino Linotype" panose="02040502050505030304" pitchFamily="18" charset="0"/>
            </a:rPr>
            <a:t>At the end of the battle between immune system and infection, some immune cells turn into Memory cells</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dgm:t>
        <a:bodyPr/>
        <a:lstStyle/>
        <a:p>
          <a:r>
            <a:rPr lang="en-GB" sz="2000" dirty="0">
              <a:solidFill>
                <a:schemeClr val="bg1"/>
              </a:solidFill>
              <a:effectLst/>
              <a:latin typeface="Palatino Linotype" panose="02040502050505030304" pitchFamily="18" charset="0"/>
              <a:ea typeface="Calibri" panose="020F0502020204030204" pitchFamily="34" charset="0"/>
            </a:rPr>
            <a:t>Memory cells remember the microorganism they just fought</a:t>
          </a:r>
          <a:endParaRPr lang="en-US" sz="2000" dirty="0">
            <a:solidFill>
              <a:schemeClr val="bg1"/>
            </a:solidFill>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dgm:t>
        <a:bodyPr/>
        <a:lstStyle/>
        <a:p>
          <a:r>
            <a:rPr lang="en-GB" sz="2000" dirty="0">
              <a:solidFill>
                <a:schemeClr val="bg1"/>
              </a:solidFill>
              <a:effectLst/>
              <a:latin typeface="Palatino Linotype" panose="02040502050505030304" pitchFamily="18" charset="0"/>
              <a:ea typeface="Calibri" panose="020F0502020204030204" pitchFamily="34" charset="0"/>
            </a:rPr>
            <a:t>They live in the body for a long time (40 years)</a:t>
          </a:r>
          <a:endParaRPr lang="en-US" sz="2000" dirty="0">
            <a:solidFill>
              <a:schemeClr val="bg1"/>
            </a:solidFill>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a:noFill/>
        <a:ln>
          <a:noFill/>
        </a:ln>
      </dgm:spPr>
      <dgm:t>
        <a:bodyPr/>
        <a:lstStyle/>
        <a:p>
          <a:r>
            <a:rPr lang="sr-Cyrl-RS" sz="2000" dirty="0">
              <a:solidFill>
                <a:schemeClr val="bg1"/>
              </a:solidFill>
              <a:effectLst/>
              <a:latin typeface="Palatino Linotype" panose="02040502050505030304" pitchFamily="18" charset="0"/>
              <a:ea typeface="Calibri" panose="020F0502020204030204" pitchFamily="34" charset="0"/>
            </a:rPr>
            <a:t>Остају у приправности да брзо препознају и нападну сваки микроорганизам који се врати</a:t>
          </a:r>
          <a:endParaRPr lang="en-US" sz="2000" dirty="0">
            <a:solidFill>
              <a:schemeClr val="bg1"/>
            </a:solidFill>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custScaleX="101254" custScaleY="112716" custLinFactNeighborX="313" custLinFactNeighborY="75050">
        <dgm:presLayoutVars>
          <dgm:bulletEnabled val="1"/>
        </dgm:presLayoutVars>
      </dgm:prSet>
      <dgm:spPr/>
    </dgm:pt>
    <dgm:pt modelId="{F11995D5-2A9B-43C0-A700-1031CE42A24D}" type="pres">
      <dgm:prSet presAssocID="{574966F1-ED79-42B8-B703-738CA0A8BA28}" presName="FourNodes_2" presStyleLbl="node1" presStyleIdx="1" presStyleCnt="4" custScaleY="81264" custLinFactNeighborX="124" custLinFactNeighborY="69584">
        <dgm:presLayoutVars>
          <dgm:bulletEnabled val="1"/>
        </dgm:presLayoutVars>
      </dgm:prSet>
      <dgm:spPr/>
    </dgm:pt>
    <dgm:pt modelId="{64365E77-5B09-43EB-AD3A-0D1FB30B52D5}" type="pres">
      <dgm:prSet presAssocID="{574966F1-ED79-42B8-B703-738CA0A8BA28}" presName="FourNodes_3" presStyleLbl="node1" presStyleIdx="2" presStyleCnt="4" custScaleY="40871" custLinFactNeighborX="-124" custLinFactNeighborY="29285">
        <dgm:presLayoutVars>
          <dgm:bulletEnabled val="1"/>
        </dgm:presLayoutVars>
      </dgm:prSet>
      <dgm:spPr/>
    </dgm:pt>
    <dgm:pt modelId="{FA73F1E2-46FD-495E-B8EA-61BDEB662AE9}" type="pres">
      <dgm:prSet presAssocID="{574966F1-ED79-42B8-B703-738CA0A8BA28}" presName="FourNodes_4" presStyleLbl="node1" presStyleIdx="3" presStyleCnt="4" custScaleY="73427" custLinFactNeighborY="-1375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74966F1-ED79-42B8-B703-738CA0A8BA28}"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7A296B20-4E6E-4D54-89CE-C4D23F111D8E}">
      <dgm:prSet custT="1"/>
      <dgm:spPr/>
      <dgm:t>
        <a:bodyPr/>
        <a:lstStyle/>
        <a:p>
          <a:r>
            <a:rPr lang="en-GB" sz="2000" dirty="0">
              <a:latin typeface="Palatino Linotype" panose="02040502050505030304" pitchFamily="18" charset="0"/>
            </a:rPr>
            <a:t>At the end of the battle between immune system and infection, some immune cells turn into Memory cells</a:t>
          </a:r>
          <a:endParaRPr lang="en-US" sz="2000" dirty="0">
            <a:latin typeface="Palatino Linotype" panose="02040502050505030304" pitchFamily="18" charset="0"/>
          </a:endParaRPr>
        </a:p>
      </dgm:t>
    </dgm:pt>
    <dgm:pt modelId="{41AC26BC-029D-4D20-9D46-104BEF33A17A}" type="parTrans" cxnId="{18028595-FCBC-4953-8C98-7946B0532712}">
      <dgm:prSet/>
      <dgm:spPr/>
      <dgm:t>
        <a:bodyPr/>
        <a:lstStyle/>
        <a:p>
          <a:endParaRPr lang="en-US"/>
        </a:p>
      </dgm:t>
    </dgm:pt>
    <dgm:pt modelId="{15CB000F-D9D6-4717-8E23-224EB5496FEB}" type="sibTrans" cxnId="{18028595-FCBC-4953-8C98-7946B0532712}">
      <dgm:prSet/>
      <dgm:spPr>
        <a:noFill/>
        <a:ln>
          <a:noFill/>
        </a:ln>
      </dgm:spPr>
      <dgm:t>
        <a:bodyPr/>
        <a:lstStyle/>
        <a:p>
          <a:endParaRPr lang="en-US"/>
        </a:p>
      </dgm:t>
    </dgm:pt>
    <dgm:pt modelId="{0BBAA095-6694-44F4-8BEB-255B533DC3C6}">
      <dgm:prSet custT="1"/>
      <dgm:spPr/>
      <dgm:t>
        <a:bodyPr/>
        <a:lstStyle/>
        <a:p>
          <a:r>
            <a:rPr lang="en-GB" sz="2000" dirty="0">
              <a:solidFill>
                <a:schemeClr val="bg1"/>
              </a:solidFill>
              <a:effectLst/>
              <a:latin typeface="Palatino Linotype" panose="02040502050505030304" pitchFamily="18" charset="0"/>
              <a:ea typeface="Calibri" panose="020F0502020204030204" pitchFamily="34" charset="0"/>
            </a:rPr>
            <a:t>Memory cells remember the microorganism they just fought</a:t>
          </a:r>
          <a:endParaRPr lang="en-US" sz="2000" dirty="0">
            <a:solidFill>
              <a:schemeClr val="bg1"/>
            </a:solidFill>
            <a:latin typeface="Palatino Linotype" panose="02040502050505030304" pitchFamily="18" charset="0"/>
          </a:endParaRPr>
        </a:p>
      </dgm:t>
    </dgm:pt>
    <dgm:pt modelId="{EEC2C1E4-4398-4AA2-B404-188E930C459C}" type="parTrans" cxnId="{810262D4-8BA0-40B5-8786-55525F6DCF6A}">
      <dgm:prSet/>
      <dgm:spPr/>
      <dgm:t>
        <a:bodyPr/>
        <a:lstStyle/>
        <a:p>
          <a:endParaRPr lang="en-US"/>
        </a:p>
      </dgm:t>
    </dgm:pt>
    <dgm:pt modelId="{A38F3070-2FBF-4F9F-8BCD-BB8D45005CEE}" type="sibTrans" cxnId="{810262D4-8BA0-40B5-8786-55525F6DCF6A}">
      <dgm:prSet/>
      <dgm:spPr>
        <a:noFill/>
        <a:ln>
          <a:noFill/>
        </a:ln>
      </dgm:spPr>
      <dgm:t>
        <a:bodyPr/>
        <a:lstStyle/>
        <a:p>
          <a:endParaRPr lang="en-US"/>
        </a:p>
      </dgm:t>
    </dgm:pt>
    <dgm:pt modelId="{E4D6F5AD-98F5-4569-B680-93E538E319AB}">
      <dgm:prSet custT="1"/>
      <dgm:spPr/>
      <dgm:t>
        <a:bodyPr/>
        <a:lstStyle/>
        <a:p>
          <a:r>
            <a:rPr lang="en-GB" sz="2000" dirty="0">
              <a:solidFill>
                <a:schemeClr val="bg1"/>
              </a:solidFill>
              <a:effectLst/>
              <a:latin typeface="Palatino Linotype" panose="02040502050505030304" pitchFamily="18" charset="0"/>
              <a:ea typeface="Calibri" panose="020F0502020204030204" pitchFamily="34" charset="0"/>
            </a:rPr>
            <a:t>They live in the body for a long time (40 years)</a:t>
          </a:r>
          <a:endParaRPr lang="en-US" sz="2000" dirty="0">
            <a:solidFill>
              <a:schemeClr val="bg1"/>
            </a:solidFill>
            <a:latin typeface="Palatino Linotype" panose="02040502050505030304" pitchFamily="18" charset="0"/>
          </a:endParaRPr>
        </a:p>
      </dgm:t>
    </dgm:pt>
    <dgm:pt modelId="{90FDFFAA-4123-4A08-92D8-BF7987105AEB}" type="parTrans" cxnId="{8948B208-C36E-425E-9291-B197992B62C8}">
      <dgm:prSet/>
      <dgm:spPr/>
      <dgm:t>
        <a:bodyPr/>
        <a:lstStyle/>
        <a:p>
          <a:endParaRPr lang="en-US"/>
        </a:p>
      </dgm:t>
    </dgm:pt>
    <dgm:pt modelId="{5195B2CD-9FB1-4154-AA73-982176D5D5BA}" type="sibTrans" cxnId="{8948B208-C36E-425E-9291-B197992B62C8}">
      <dgm:prSet/>
      <dgm:spPr>
        <a:noFill/>
        <a:ln>
          <a:noFill/>
        </a:ln>
      </dgm:spPr>
      <dgm:t>
        <a:bodyPr/>
        <a:lstStyle/>
        <a:p>
          <a:endParaRPr lang="en-US"/>
        </a:p>
      </dgm:t>
    </dgm:pt>
    <dgm:pt modelId="{9EF29127-6B9B-47EF-8109-E536ED9D763D}">
      <dgm:prSet custT="1"/>
      <dgm:spPr/>
      <dgm:t>
        <a:bodyPr/>
        <a:lstStyle/>
        <a:p>
          <a:r>
            <a:rPr lang="en-GB" sz="2000" dirty="0">
              <a:solidFill>
                <a:schemeClr val="bg1"/>
              </a:solidFill>
              <a:effectLst/>
              <a:latin typeface="Palatino Linotype" panose="02040502050505030304" pitchFamily="18" charset="0"/>
              <a:ea typeface="Calibri" panose="020F0502020204030204" pitchFamily="34" charset="0"/>
            </a:rPr>
            <a:t>They stay in the ready-mode to quickly recognize and attack any returning microorganism</a:t>
          </a:r>
          <a:endParaRPr lang="en-US" sz="2000" dirty="0">
            <a:solidFill>
              <a:schemeClr val="bg1"/>
            </a:solidFill>
            <a:latin typeface="Palatino Linotype" panose="02040502050505030304" pitchFamily="18" charset="0"/>
          </a:endParaRPr>
        </a:p>
      </dgm:t>
    </dgm:pt>
    <dgm:pt modelId="{4286F4E0-C7FB-43E2-A0D4-AA51C81708CE}" type="parTrans" cxnId="{AAFAEA70-1BCD-4CAA-AE0F-72B5833401ED}">
      <dgm:prSet/>
      <dgm:spPr/>
      <dgm:t>
        <a:bodyPr/>
        <a:lstStyle/>
        <a:p>
          <a:endParaRPr lang="en-US"/>
        </a:p>
      </dgm:t>
    </dgm:pt>
    <dgm:pt modelId="{AB4978DD-B4EE-4231-BE82-87246A1BD1C5}" type="sibTrans" cxnId="{AAFAEA70-1BCD-4CAA-AE0F-72B5833401ED}">
      <dgm:prSet/>
      <dgm:spPr/>
      <dgm:t>
        <a:bodyPr/>
        <a:lstStyle/>
        <a:p>
          <a:endParaRPr lang="en-US"/>
        </a:p>
      </dgm:t>
    </dgm:pt>
    <dgm:pt modelId="{29DF2D4B-E60B-4E1A-8D30-051597C5BC1B}" type="pres">
      <dgm:prSet presAssocID="{574966F1-ED79-42B8-B703-738CA0A8BA28}" presName="outerComposite" presStyleCnt="0">
        <dgm:presLayoutVars>
          <dgm:chMax val="5"/>
          <dgm:dir/>
          <dgm:resizeHandles val="exact"/>
        </dgm:presLayoutVars>
      </dgm:prSet>
      <dgm:spPr/>
    </dgm:pt>
    <dgm:pt modelId="{9AEF4B49-F1EE-4663-9E6C-BD945833D399}" type="pres">
      <dgm:prSet presAssocID="{574966F1-ED79-42B8-B703-738CA0A8BA28}" presName="dummyMaxCanvas" presStyleCnt="0">
        <dgm:presLayoutVars/>
      </dgm:prSet>
      <dgm:spPr/>
    </dgm:pt>
    <dgm:pt modelId="{85D0F2A0-29EA-4F28-B77C-80092558BA58}" type="pres">
      <dgm:prSet presAssocID="{574966F1-ED79-42B8-B703-738CA0A8BA28}" presName="FourNodes_1" presStyleLbl="node1" presStyleIdx="0" presStyleCnt="4" custScaleX="101254" custScaleY="112716" custLinFactNeighborX="313" custLinFactNeighborY="75050">
        <dgm:presLayoutVars>
          <dgm:bulletEnabled val="1"/>
        </dgm:presLayoutVars>
      </dgm:prSet>
      <dgm:spPr/>
    </dgm:pt>
    <dgm:pt modelId="{F11995D5-2A9B-43C0-A700-1031CE42A24D}" type="pres">
      <dgm:prSet presAssocID="{574966F1-ED79-42B8-B703-738CA0A8BA28}" presName="FourNodes_2" presStyleLbl="node1" presStyleIdx="1" presStyleCnt="4" custScaleY="81264" custLinFactNeighborX="124" custLinFactNeighborY="69584">
        <dgm:presLayoutVars>
          <dgm:bulletEnabled val="1"/>
        </dgm:presLayoutVars>
      </dgm:prSet>
      <dgm:spPr/>
    </dgm:pt>
    <dgm:pt modelId="{64365E77-5B09-43EB-AD3A-0D1FB30B52D5}" type="pres">
      <dgm:prSet presAssocID="{574966F1-ED79-42B8-B703-738CA0A8BA28}" presName="FourNodes_3" presStyleLbl="node1" presStyleIdx="2" presStyleCnt="4" custScaleY="40871" custLinFactNeighborX="-124" custLinFactNeighborY="29285">
        <dgm:presLayoutVars>
          <dgm:bulletEnabled val="1"/>
        </dgm:presLayoutVars>
      </dgm:prSet>
      <dgm:spPr/>
    </dgm:pt>
    <dgm:pt modelId="{FA73F1E2-46FD-495E-B8EA-61BDEB662AE9}" type="pres">
      <dgm:prSet presAssocID="{574966F1-ED79-42B8-B703-738CA0A8BA28}" presName="FourNodes_4" presStyleLbl="node1" presStyleIdx="3" presStyleCnt="4" custScaleY="73427" custLinFactNeighborY="-13754">
        <dgm:presLayoutVars>
          <dgm:bulletEnabled val="1"/>
        </dgm:presLayoutVars>
      </dgm:prSet>
      <dgm:spPr/>
    </dgm:pt>
    <dgm:pt modelId="{BC0BF0B9-DA9F-4C8A-B76F-C674FE140716}" type="pres">
      <dgm:prSet presAssocID="{574966F1-ED79-42B8-B703-738CA0A8BA28}" presName="FourConn_1-2" presStyleLbl="fgAccFollowNode1" presStyleIdx="0" presStyleCnt="3">
        <dgm:presLayoutVars>
          <dgm:bulletEnabled val="1"/>
        </dgm:presLayoutVars>
      </dgm:prSet>
      <dgm:spPr/>
    </dgm:pt>
    <dgm:pt modelId="{BA190ED4-1F98-4446-84D5-BC62C9FDB7EF}" type="pres">
      <dgm:prSet presAssocID="{574966F1-ED79-42B8-B703-738CA0A8BA28}" presName="FourConn_2-3" presStyleLbl="fgAccFollowNode1" presStyleIdx="1" presStyleCnt="3">
        <dgm:presLayoutVars>
          <dgm:bulletEnabled val="1"/>
        </dgm:presLayoutVars>
      </dgm:prSet>
      <dgm:spPr/>
    </dgm:pt>
    <dgm:pt modelId="{B0074B79-8CC2-4F7E-BFB3-E1EFC003B517}" type="pres">
      <dgm:prSet presAssocID="{574966F1-ED79-42B8-B703-738CA0A8BA28}" presName="FourConn_3-4" presStyleLbl="fgAccFollowNode1" presStyleIdx="2" presStyleCnt="3">
        <dgm:presLayoutVars>
          <dgm:bulletEnabled val="1"/>
        </dgm:presLayoutVars>
      </dgm:prSet>
      <dgm:spPr/>
    </dgm:pt>
    <dgm:pt modelId="{2F3EAF31-F3AB-4E20-AE2C-63088F80A73C}" type="pres">
      <dgm:prSet presAssocID="{574966F1-ED79-42B8-B703-738CA0A8BA28}" presName="FourNodes_1_text" presStyleLbl="node1" presStyleIdx="3" presStyleCnt="4">
        <dgm:presLayoutVars>
          <dgm:bulletEnabled val="1"/>
        </dgm:presLayoutVars>
      </dgm:prSet>
      <dgm:spPr/>
    </dgm:pt>
    <dgm:pt modelId="{DC8FB185-CB54-49E7-AC6F-49905ADDCCA5}" type="pres">
      <dgm:prSet presAssocID="{574966F1-ED79-42B8-B703-738CA0A8BA28}" presName="FourNodes_2_text" presStyleLbl="node1" presStyleIdx="3" presStyleCnt="4">
        <dgm:presLayoutVars>
          <dgm:bulletEnabled val="1"/>
        </dgm:presLayoutVars>
      </dgm:prSet>
      <dgm:spPr/>
    </dgm:pt>
    <dgm:pt modelId="{10C80FAB-1C8C-48F8-A924-884C9ADF723F}" type="pres">
      <dgm:prSet presAssocID="{574966F1-ED79-42B8-B703-738CA0A8BA28}" presName="FourNodes_3_text" presStyleLbl="node1" presStyleIdx="3" presStyleCnt="4">
        <dgm:presLayoutVars>
          <dgm:bulletEnabled val="1"/>
        </dgm:presLayoutVars>
      </dgm:prSet>
      <dgm:spPr/>
    </dgm:pt>
    <dgm:pt modelId="{5D7803AB-70EB-4E72-9B2E-3129EA659E11}" type="pres">
      <dgm:prSet presAssocID="{574966F1-ED79-42B8-B703-738CA0A8BA28}" presName="FourNodes_4_text" presStyleLbl="node1" presStyleIdx="3" presStyleCnt="4">
        <dgm:presLayoutVars>
          <dgm:bulletEnabled val="1"/>
        </dgm:presLayoutVars>
      </dgm:prSet>
      <dgm:spPr/>
    </dgm:pt>
  </dgm:ptLst>
  <dgm:cxnLst>
    <dgm:cxn modelId="{29134D00-7FC8-4F77-ACDB-F2DF2C342398}" type="presOf" srcId="{E4D6F5AD-98F5-4569-B680-93E538E319AB}" destId="{10C80FAB-1C8C-48F8-A924-884C9ADF723F}" srcOrd="1" destOrd="0" presId="urn:microsoft.com/office/officeart/2005/8/layout/vProcess5"/>
    <dgm:cxn modelId="{8948B208-C36E-425E-9291-B197992B62C8}" srcId="{574966F1-ED79-42B8-B703-738CA0A8BA28}" destId="{E4D6F5AD-98F5-4569-B680-93E538E319AB}" srcOrd="2" destOrd="0" parTransId="{90FDFFAA-4123-4A08-92D8-BF7987105AEB}" sibTransId="{5195B2CD-9FB1-4154-AA73-982176D5D5BA}"/>
    <dgm:cxn modelId="{50CB8534-7557-4E73-94BF-643CB2910E52}" type="presOf" srcId="{E4D6F5AD-98F5-4569-B680-93E538E319AB}" destId="{64365E77-5B09-43EB-AD3A-0D1FB30B52D5}" srcOrd="0" destOrd="0" presId="urn:microsoft.com/office/officeart/2005/8/layout/vProcess5"/>
    <dgm:cxn modelId="{93C88D34-5246-4D81-A3A1-5BF0DF876F22}" type="presOf" srcId="{0BBAA095-6694-44F4-8BEB-255B533DC3C6}" destId="{DC8FB185-CB54-49E7-AC6F-49905ADDCCA5}" srcOrd="1" destOrd="0" presId="urn:microsoft.com/office/officeart/2005/8/layout/vProcess5"/>
    <dgm:cxn modelId="{513FD242-276F-4A90-8A4D-19550A8C6F1F}" type="presOf" srcId="{7A296B20-4E6E-4D54-89CE-C4D23F111D8E}" destId="{2F3EAF31-F3AB-4E20-AE2C-63088F80A73C}" srcOrd="1" destOrd="0" presId="urn:microsoft.com/office/officeart/2005/8/layout/vProcess5"/>
    <dgm:cxn modelId="{AAFAEA70-1BCD-4CAA-AE0F-72B5833401ED}" srcId="{574966F1-ED79-42B8-B703-738CA0A8BA28}" destId="{9EF29127-6B9B-47EF-8109-E536ED9D763D}" srcOrd="3" destOrd="0" parTransId="{4286F4E0-C7FB-43E2-A0D4-AA51C81708CE}" sibTransId="{AB4978DD-B4EE-4231-BE82-87246A1BD1C5}"/>
    <dgm:cxn modelId="{C90B6372-CE1D-40B9-AA74-A08F237849B2}" type="presOf" srcId="{A38F3070-2FBF-4F9F-8BCD-BB8D45005CEE}" destId="{BA190ED4-1F98-4446-84D5-BC62C9FDB7EF}" srcOrd="0" destOrd="0" presId="urn:microsoft.com/office/officeart/2005/8/layout/vProcess5"/>
    <dgm:cxn modelId="{28091C83-14D8-4E8B-AEBE-EF670DF3102B}" type="presOf" srcId="{7A296B20-4E6E-4D54-89CE-C4D23F111D8E}" destId="{85D0F2A0-29EA-4F28-B77C-80092558BA58}" srcOrd="0" destOrd="0" presId="urn:microsoft.com/office/officeart/2005/8/layout/vProcess5"/>
    <dgm:cxn modelId="{EBF27485-55EF-4BF0-8CA0-DE8866577286}" type="presOf" srcId="{9EF29127-6B9B-47EF-8109-E536ED9D763D}" destId="{FA73F1E2-46FD-495E-B8EA-61BDEB662AE9}" srcOrd="0" destOrd="0" presId="urn:microsoft.com/office/officeart/2005/8/layout/vProcess5"/>
    <dgm:cxn modelId="{31C2DE93-8259-4027-9ABD-DFE580F29B22}" type="presOf" srcId="{5195B2CD-9FB1-4154-AA73-982176D5D5BA}" destId="{B0074B79-8CC2-4F7E-BFB3-E1EFC003B517}" srcOrd="0" destOrd="0" presId="urn:microsoft.com/office/officeart/2005/8/layout/vProcess5"/>
    <dgm:cxn modelId="{18028595-FCBC-4953-8C98-7946B0532712}" srcId="{574966F1-ED79-42B8-B703-738CA0A8BA28}" destId="{7A296B20-4E6E-4D54-89CE-C4D23F111D8E}" srcOrd="0" destOrd="0" parTransId="{41AC26BC-029D-4D20-9D46-104BEF33A17A}" sibTransId="{15CB000F-D9D6-4717-8E23-224EB5496FEB}"/>
    <dgm:cxn modelId="{97E45BC2-042C-4BCB-8C9C-0E7712ABD248}" type="presOf" srcId="{0BBAA095-6694-44F4-8BEB-255B533DC3C6}" destId="{F11995D5-2A9B-43C0-A700-1031CE42A24D}" srcOrd="0" destOrd="0" presId="urn:microsoft.com/office/officeart/2005/8/layout/vProcess5"/>
    <dgm:cxn modelId="{EC8B01C8-B16A-4AD9-AAE0-AB45254E52B9}" type="presOf" srcId="{574966F1-ED79-42B8-B703-738CA0A8BA28}" destId="{29DF2D4B-E60B-4E1A-8D30-051597C5BC1B}" srcOrd="0" destOrd="0" presId="urn:microsoft.com/office/officeart/2005/8/layout/vProcess5"/>
    <dgm:cxn modelId="{810262D4-8BA0-40B5-8786-55525F6DCF6A}" srcId="{574966F1-ED79-42B8-B703-738CA0A8BA28}" destId="{0BBAA095-6694-44F4-8BEB-255B533DC3C6}" srcOrd="1" destOrd="0" parTransId="{EEC2C1E4-4398-4AA2-B404-188E930C459C}" sibTransId="{A38F3070-2FBF-4F9F-8BCD-BB8D45005CEE}"/>
    <dgm:cxn modelId="{C01329DA-98CE-4B29-A10D-DED97B5239E3}" type="presOf" srcId="{15CB000F-D9D6-4717-8E23-224EB5496FEB}" destId="{BC0BF0B9-DA9F-4C8A-B76F-C674FE140716}" srcOrd="0" destOrd="0" presId="urn:microsoft.com/office/officeart/2005/8/layout/vProcess5"/>
    <dgm:cxn modelId="{FB30CFF8-1E59-40E5-A668-627FE2619DF6}" type="presOf" srcId="{9EF29127-6B9B-47EF-8109-E536ED9D763D}" destId="{5D7803AB-70EB-4E72-9B2E-3129EA659E11}" srcOrd="1" destOrd="0" presId="urn:microsoft.com/office/officeart/2005/8/layout/vProcess5"/>
    <dgm:cxn modelId="{E5370420-AD06-4FEA-AAC3-508C45A0DB99}" type="presParOf" srcId="{29DF2D4B-E60B-4E1A-8D30-051597C5BC1B}" destId="{9AEF4B49-F1EE-4663-9E6C-BD945833D399}" srcOrd="0" destOrd="0" presId="urn:microsoft.com/office/officeart/2005/8/layout/vProcess5"/>
    <dgm:cxn modelId="{C10DE652-BCE7-400C-968F-5964AABEA27D}" type="presParOf" srcId="{29DF2D4B-E60B-4E1A-8D30-051597C5BC1B}" destId="{85D0F2A0-29EA-4F28-B77C-80092558BA58}" srcOrd="1" destOrd="0" presId="urn:microsoft.com/office/officeart/2005/8/layout/vProcess5"/>
    <dgm:cxn modelId="{A06347E5-9AF5-4C32-B511-3F83613C2B74}" type="presParOf" srcId="{29DF2D4B-E60B-4E1A-8D30-051597C5BC1B}" destId="{F11995D5-2A9B-43C0-A700-1031CE42A24D}" srcOrd="2" destOrd="0" presId="urn:microsoft.com/office/officeart/2005/8/layout/vProcess5"/>
    <dgm:cxn modelId="{BCA436A9-97FD-4D16-B4B0-266417663DDB}" type="presParOf" srcId="{29DF2D4B-E60B-4E1A-8D30-051597C5BC1B}" destId="{64365E77-5B09-43EB-AD3A-0D1FB30B52D5}" srcOrd="3" destOrd="0" presId="urn:microsoft.com/office/officeart/2005/8/layout/vProcess5"/>
    <dgm:cxn modelId="{2B016107-F8CC-4784-AAD5-760AA2C3E3EF}" type="presParOf" srcId="{29DF2D4B-E60B-4E1A-8D30-051597C5BC1B}" destId="{FA73F1E2-46FD-495E-B8EA-61BDEB662AE9}" srcOrd="4" destOrd="0" presId="urn:microsoft.com/office/officeart/2005/8/layout/vProcess5"/>
    <dgm:cxn modelId="{425BE203-4323-4E53-A85A-E71ACDB03353}" type="presParOf" srcId="{29DF2D4B-E60B-4E1A-8D30-051597C5BC1B}" destId="{BC0BF0B9-DA9F-4C8A-B76F-C674FE140716}" srcOrd="5" destOrd="0" presId="urn:microsoft.com/office/officeart/2005/8/layout/vProcess5"/>
    <dgm:cxn modelId="{69661D2B-417A-40B3-B37E-3F4AAE1FDF9A}" type="presParOf" srcId="{29DF2D4B-E60B-4E1A-8D30-051597C5BC1B}" destId="{BA190ED4-1F98-4446-84D5-BC62C9FDB7EF}" srcOrd="6" destOrd="0" presId="urn:microsoft.com/office/officeart/2005/8/layout/vProcess5"/>
    <dgm:cxn modelId="{CD442E75-3D72-4CE9-B481-7007C5AAAE21}" type="presParOf" srcId="{29DF2D4B-E60B-4E1A-8D30-051597C5BC1B}" destId="{B0074B79-8CC2-4F7E-BFB3-E1EFC003B517}" srcOrd="7" destOrd="0" presId="urn:microsoft.com/office/officeart/2005/8/layout/vProcess5"/>
    <dgm:cxn modelId="{D9D52C8B-769D-4FFF-9BCA-9D52F1C74B79}" type="presParOf" srcId="{29DF2D4B-E60B-4E1A-8D30-051597C5BC1B}" destId="{2F3EAF31-F3AB-4E20-AE2C-63088F80A73C}" srcOrd="8" destOrd="0" presId="urn:microsoft.com/office/officeart/2005/8/layout/vProcess5"/>
    <dgm:cxn modelId="{B9780A92-AB01-49E2-A6A3-5B15889468DE}" type="presParOf" srcId="{29DF2D4B-E60B-4E1A-8D30-051597C5BC1B}" destId="{DC8FB185-CB54-49E7-AC6F-49905ADDCCA5}" srcOrd="9" destOrd="0" presId="urn:microsoft.com/office/officeart/2005/8/layout/vProcess5"/>
    <dgm:cxn modelId="{5B7EDFEF-3DCE-4250-88A6-9BB564969E72}" type="presParOf" srcId="{29DF2D4B-E60B-4E1A-8D30-051597C5BC1B}" destId="{10C80FAB-1C8C-48F8-A924-884C9ADF723F}" srcOrd="10" destOrd="0" presId="urn:microsoft.com/office/officeart/2005/8/layout/vProcess5"/>
    <dgm:cxn modelId="{658B453F-7485-4D6F-AC07-1D5B3D02BCB2}" type="presParOf" srcId="{29DF2D4B-E60B-4E1A-8D30-051597C5BC1B}" destId="{5D7803AB-70EB-4E72-9B2E-3129EA659E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0" y="0"/>
          <a:ext cx="7694506" cy="900566"/>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u="sng" kern="1200" dirty="0">
              <a:latin typeface="Palatino Linotype" panose="02040502050505030304" pitchFamily="18" charset="0"/>
            </a:rPr>
            <a:t>Immune response</a:t>
          </a:r>
          <a:r>
            <a:rPr lang="en-GB" sz="2000" kern="1200" dirty="0">
              <a:latin typeface="Palatino Linotype" panose="02040502050505030304" pitchFamily="18" charset="0"/>
            </a:rPr>
            <a:t>: the coordinated response of cells, tissues and molecules to infectious microorganisms</a:t>
          </a:r>
          <a:endParaRPr lang="en-US" sz="2000" kern="1200" dirty="0">
            <a:latin typeface="Palatino Linotype" panose="02040502050505030304" pitchFamily="18" charset="0"/>
          </a:endParaRPr>
        </a:p>
      </dsp:txBody>
      <dsp:txXfrm>
        <a:off x="26377" y="26377"/>
        <a:ext cx="6646626" cy="847812"/>
      </dsp:txXfrm>
    </dsp:sp>
    <dsp:sp modelId="{F11995D5-2A9B-43C0-A700-1031CE42A24D}">
      <dsp:nvSpPr>
        <dsp:cNvPr id="0" name=""/>
        <dsp:cNvSpPr/>
      </dsp:nvSpPr>
      <dsp:spPr>
        <a:xfrm>
          <a:off x="644414" y="1064305"/>
          <a:ext cx="7694506"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latin typeface="Palatino Linotype" panose="02040502050505030304" pitchFamily="18" charset="0"/>
            </a:rPr>
            <a:t>Ако микроорганизам инфицира наше тело једном, велика је вероватноћа да ће покушати исто опет</a:t>
          </a:r>
          <a:endParaRPr lang="en-US" sz="2000" kern="1200" dirty="0">
            <a:latin typeface="Palatino Linotype" panose="02040502050505030304" pitchFamily="18" charset="0"/>
          </a:endParaRPr>
        </a:p>
      </dsp:txBody>
      <dsp:txXfrm>
        <a:off x="670791" y="1090682"/>
        <a:ext cx="6411969" cy="847812"/>
      </dsp:txXfrm>
    </dsp:sp>
    <dsp:sp modelId="{64365E77-5B09-43EB-AD3A-0D1FB30B52D5}">
      <dsp:nvSpPr>
        <dsp:cNvPr id="0" name=""/>
        <dsp:cNvSpPr/>
      </dsp:nvSpPr>
      <dsp:spPr>
        <a:xfrm>
          <a:off x="1085233" y="2128610"/>
          <a:ext cx="8082463"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latin typeface="Palatino Linotype" panose="02040502050505030304" pitchFamily="18" charset="0"/>
            </a:rPr>
            <a:t>Након великог ангажовања имунског система  да се елиминише инфекција први пут, била би штета да се исти поступак повавља изнова</a:t>
          </a:r>
          <a:endParaRPr lang="en-US" sz="2000" kern="1200" dirty="0">
            <a:latin typeface="Palatino Linotype" panose="02040502050505030304" pitchFamily="18" charset="0"/>
          </a:endParaRPr>
        </a:p>
      </dsp:txBody>
      <dsp:txXfrm>
        <a:off x="1111610" y="2154987"/>
        <a:ext cx="6748024" cy="847812"/>
      </dsp:txXfrm>
    </dsp:sp>
    <dsp:sp modelId="{FA73F1E2-46FD-495E-B8EA-61BDEB662AE9}">
      <dsp:nvSpPr>
        <dsp:cNvPr id="0" name=""/>
        <dsp:cNvSpPr/>
      </dsp:nvSpPr>
      <dsp:spPr>
        <a:xfrm>
          <a:off x="1923626" y="3192915"/>
          <a:ext cx="7694506"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latin typeface="Palatino Linotype" panose="02040502050505030304" pitchFamily="18" charset="0"/>
            </a:rPr>
            <a:t>Карактеристика имунског система је да памти инфективне микроорганизме против којих се борио</a:t>
          </a:r>
          <a:endParaRPr lang="en-US" sz="2000" kern="1200" dirty="0">
            <a:latin typeface="Palatino Linotype" panose="02040502050505030304" pitchFamily="18" charset="0"/>
          </a:endParaRPr>
        </a:p>
      </dsp:txBody>
      <dsp:txXfrm>
        <a:off x="1950003" y="3219292"/>
        <a:ext cx="6411969" cy="847812"/>
      </dsp:txXfrm>
    </dsp:sp>
    <dsp:sp modelId="{BC0BF0B9-DA9F-4C8A-B76F-C674FE140716}">
      <dsp:nvSpPr>
        <dsp:cNvPr id="0" name=""/>
        <dsp:cNvSpPr/>
      </dsp:nvSpPr>
      <dsp:spPr>
        <a:xfrm>
          <a:off x="7109138" y="68975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40846" y="689751"/>
        <a:ext cx="321951" cy="440489"/>
      </dsp:txXfrm>
    </dsp:sp>
    <dsp:sp modelId="{BA190ED4-1F98-4446-84D5-BC62C9FDB7EF}">
      <dsp:nvSpPr>
        <dsp:cNvPr id="0" name=""/>
        <dsp:cNvSpPr/>
      </dsp:nvSpPr>
      <dsp:spPr>
        <a:xfrm>
          <a:off x="7753553" y="1754057"/>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885261" y="1754057"/>
        <a:ext cx="321951" cy="440489"/>
      </dsp:txXfrm>
    </dsp:sp>
    <dsp:sp modelId="{B0074B79-8CC2-4F7E-BFB3-E1EFC003B517}">
      <dsp:nvSpPr>
        <dsp:cNvPr id="0" name=""/>
        <dsp:cNvSpPr/>
      </dsp:nvSpPr>
      <dsp:spPr>
        <a:xfrm>
          <a:off x="8388350" y="2818362"/>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20058" y="2818362"/>
        <a:ext cx="321951" cy="44048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0" y="0"/>
          <a:ext cx="7694506" cy="900566"/>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GB" sz="1400" b="1" i="1" kern="1200" dirty="0">
              <a:latin typeface="Palatino Linotype" panose="02040502050505030304" pitchFamily="18" charset="0"/>
            </a:rPr>
            <a:t>Primary immune response</a:t>
          </a:r>
          <a:r>
            <a:rPr lang="en-GB" sz="1400" kern="1200" dirty="0">
              <a:latin typeface="Palatino Linotype" panose="02040502050505030304" pitchFamily="18" charset="0"/>
            </a:rPr>
            <a:t>: The first time immune system fights a microorganism, it can take up to </a:t>
          </a:r>
          <a:r>
            <a:rPr lang="en-GB" sz="1400" kern="1200" dirty="0">
              <a:solidFill>
                <a:srgbClr val="FF0000"/>
              </a:solidFill>
              <a:latin typeface="Palatino Linotype" panose="02040502050505030304" pitchFamily="18" charset="0"/>
            </a:rPr>
            <a:t>15 days </a:t>
          </a:r>
          <a:r>
            <a:rPr lang="en-GB" sz="1400" kern="1200" dirty="0">
              <a:latin typeface="Palatino Linotype" panose="02040502050505030304" pitchFamily="18" charset="0"/>
            </a:rPr>
            <a:t>to make enough antibodies to get rid of it. </a:t>
          </a:r>
        </a:p>
      </dsp:txBody>
      <dsp:txXfrm>
        <a:off x="26377" y="26377"/>
        <a:ext cx="6646626" cy="847812"/>
      </dsp:txXfrm>
    </dsp:sp>
    <dsp:sp modelId="{F11995D5-2A9B-43C0-A700-1031CE42A24D}">
      <dsp:nvSpPr>
        <dsp:cNvPr id="0" name=""/>
        <dsp:cNvSpPr/>
      </dsp:nvSpPr>
      <dsp:spPr>
        <a:xfrm>
          <a:off x="644414" y="964909"/>
          <a:ext cx="7694506"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sr-Cyrl-RS" sz="1400" b="1" i="1" kern="1200" dirty="0">
              <a:latin typeface="Palatino Linotype" panose="02040502050505030304" pitchFamily="18" charset="0"/>
            </a:rPr>
            <a:t>Секундарни имунски одговор</a:t>
          </a:r>
          <a:r>
            <a:rPr lang="en-GB" sz="1400" kern="1200" dirty="0">
              <a:latin typeface="Palatino Linotype" panose="02040502050505030304" pitchFamily="18" charset="0"/>
            </a:rPr>
            <a:t>: </a:t>
          </a:r>
          <a:r>
            <a:rPr lang="sr-Cyrl-RS" sz="1400" kern="1200" dirty="0">
              <a:latin typeface="Palatino Linotype" panose="02040502050505030304" pitchFamily="18" charset="0"/>
            </a:rPr>
            <a:t>Захваљујући Меморијским лимфоцитима</a:t>
          </a:r>
          <a:r>
            <a:rPr lang="en-GB" sz="1400" kern="1200" dirty="0">
              <a:latin typeface="Palatino Linotype" panose="02040502050505030304" pitchFamily="18" charset="0"/>
            </a:rPr>
            <a:t>, </a:t>
          </a:r>
          <a:r>
            <a:rPr lang="sr-Cyrl-RS" sz="1400" kern="1200" dirty="0">
              <a:latin typeface="Palatino Linotype" panose="02040502050505030304" pitchFamily="18" charset="0"/>
            </a:rPr>
            <a:t>током поновљеног сустера са мироорганизмима</a:t>
          </a:r>
          <a:r>
            <a:rPr lang="en-GB" sz="1400" kern="1200" dirty="0">
              <a:latin typeface="Palatino Linotype" panose="02040502050505030304" pitchFamily="18" charset="0"/>
            </a:rPr>
            <a:t>, </a:t>
          </a:r>
          <a:r>
            <a:rPr lang="sr-Cyrl-RS" sz="1400" kern="1200" dirty="0">
              <a:latin typeface="Palatino Linotype" panose="02040502050505030304" pitchFamily="18" charset="0"/>
            </a:rPr>
            <a:t>имунски систем остварује  исти ефекат за </a:t>
          </a:r>
          <a:r>
            <a:rPr lang="en-GB" sz="1400" kern="1200" dirty="0">
              <a:solidFill>
                <a:schemeClr val="bg1"/>
              </a:solidFill>
              <a:latin typeface="Palatino Linotype" panose="02040502050505030304" pitchFamily="18" charset="0"/>
            </a:rPr>
            <a:t>5 </a:t>
          </a:r>
          <a:r>
            <a:rPr lang="sr-Cyrl-RS" sz="1400" kern="1200" dirty="0">
              <a:solidFill>
                <a:schemeClr val="bg1"/>
              </a:solidFill>
              <a:latin typeface="Palatino Linotype" panose="02040502050505030304" pitchFamily="18" charset="0"/>
            </a:rPr>
            <a:t>дана</a:t>
          </a:r>
          <a:r>
            <a:rPr lang="en-GB" sz="1400" kern="1200" dirty="0">
              <a:solidFill>
                <a:schemeClr val="bg1"/>
              </a:solidFill>
              <a:latin typeface="Palatino Linotype" panose="02040502050505030304" pitchFamily="18" charset="0"/>
            </a:rPr>
            <a:t>. </a:t>
          </a:r>
          <a:r>
            <a:rPr lang="sr-Cyrl-RS" sz="1400" kern="1200" dirty="0">
              <a:latin typeface="Palatino Linotype" panose="02040502050505030304" pitchFamily="18" charset="0"/>
            </a:rPr>
            <a:t>Такође, ствара </a:t>
          </a:r>
          <a:r>
            <a:rPr lang="en-GB" sz="1400" kern="1200" dirty="0">
              <a:latin typeface="Palatino Linotype" panose="02040502050505030304" pitchFamily="18" charset="0"/>
            </a:rPr>
            <a:t>100 </a:t>
          </a:r>
          <a:r>
            <a:rPr lang="sr-Cyrl-RS" sz="1400" kern="1200" dirty="0">
              <a:latin typeface="Palatino Linotype" panose="02040502050505030304" pitchFamily="18" charset="0"/>
            </a:rPr>
            <a:t>пута више антитела него током примарног одговора.</a:t>
          </a:r>
          <a:endParaRPr lang="en-US" sz="1400" kern="1200" dirty="0">
            <a:latin typeface="Palatino Linotype" panose="02040502050505030304" pitchFamily="18" charset="0"/>
          </a:endParaRPr>
        </a:p>
      </dsp:txBody>
      <dsp:txXfrm>
        <a:off x="670791" y="991286"/>
        <a:ext cx="6411969" cy="847812"/>
      </dsp:txXfrm>
    </dsp:sp>
    <dsp:sp modelId="{64365E77-5B09-43EB-AD3A-0D1FB30B52D5}">
      <dsp:nvSpPr>
        <dsp:cNvPr id="0" name=""/>
        <dsp:cNvSpPr/>
      </dsp:nvSpPr>
      <dsp:spPr>
        <a:xfrm>
          <a:off x="1288752" y="1932440"/>
          <a:ext cx="7694506"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sr-Cyrl-RS" sz="1400" kern="1200" dirty="0">
              <a:latin typeface="Palatino Linotype" panose="02040502050505030304" pitchFamily="18" charset="0"/>
            </a:rPr>
            <a:t>Што брже имунски систем ствара антитела, брже ће елиминисати микроорганизме</a:t>
          </a:r>
          <a:r>
            <a:rPr lang="en-GB" sz="1400" kern="1200" dirty="0">
              <a:latin typeface="Palatino Linotype" panose="02040502050505030304" pitchFamily="18" charset="0"/>
            </a:rPr>
            <a:t>. </a:t>
          </a:r>
          <a:r>
            <a:rPr lang="sr-Cyrl-RS" sz="1400" kern="1200" dirty="0">
              <a:latin typeface="Palatino Linotype" panose="02040502050505030304" pitchFamily="18" charset="0"/>
            </a:rPr>
            <a:t>Помоћу меморијских лимфоцита</a:t>
          </a:r>
          <a:r>
            <a:rPr lang="en-GB" sz="1400" kern="1200" dirty="0">
              <a:latin typeface="Palatino Linotype" panose="02040502050505030304" pitchFamily="18" charset="0"/>
            </a:rPr>
            <a:t>, </a:t>
          </a:r>
          <a:r>
            <a:rPr lang="sr-Cyrl-RS" sz="1400" kern="1200" dirty="0">
              <a:latin typeface="Palatino Linotype" panose="02040502050505030304" pitchFamily="18" charset="0"/>
            </a:rPr>
            <a:t>можемо се решити микроорганизма и пре него се болест манифестује</a:t>
          </a:r>
          <a:r>
            <a:rPr lang="en-GB" sz="1400" kern="1200" dirty="0">
              <a:latin typeface="Palatino Linotype" panose="02040502050505030304" pitchFamily="18" charset="0"/>
            </a:rPr>
            <a:t>. </a:t>
          </a:r>
          <a:r>
            <a:rPr lang="sr-Cyrl-RS" sz="1400" kern="1200" dirty="0">
              <a:latin typeface="Palatino Linotype" panose="02040502050505030304" pitchFamily="18" charset="0"/>
            </a:rPr>
            <a:t>Овај феномен се назива </a:t>
          </a:r>
          <a:r>
            <a:rPr lang="sr-Cyrl-RS" sz="1400" u="sng" kern="1200" dirty="0">
              <a:latin typeface="Palatino Linotype" panose="02040502050505030304" pitchFamily="18" charset="0"/>
            </a:rPr>
            <a:t>стицање имуности</a:t>
          </a:r>
          <a:r>
            <a:rPr lang="sr-Cyrl-RS" sz="1400" kern="1200" dirty="0">
              <a:latin typeface="Palatino Linotype" panose="02040502050505030304" pitchFamily="18" charset="0"/>
            </a:rPr>
            <a:t>.</a:t>
          </a:r>
          <a:endParaRPr lang="en-US" sz="1400" kern="1200" dirty="0">
            <a:latin typeface="Palatino Linotype" panose="02040502050505030304" pitchFamily="18" charset="0"/>
          </a:endParaRPr>
        </a:p>
      </dsp:txBody>
      <dsp:txXfrm>
        <a:off x="1315129" y="1958817"/>
        <a:ext cx="6421587" cy="847812"/>
      </dsp:txXfrm>
    </dsp:sp>
    <dsp:sp modelId="{FA73F1E2-46FD-495E-B8EA-61BDEB662AE9}">
      <dsp:nvSpPr>
        <dsp:cNvPr id="0" name=""/>
        <dsp:cNvSpPr/>
      </dsp:nvSpPr>
      <dsp:spPr>
        <a:xfrm>
          <a:off x="1923626" y="3192915"/>
          <a:ext cx="7694506"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latin typeface="Palatino Linotype" panose="02040502050505030304" pitchFamily="18" charset="0"/>
            </a:rPr>
            <a:t>RSV </a:t>
          </a:r>
          <a:r>
            <a:rPr lang="sr-Cyrl-RS" sz="3600" kern="1200" dirty="0">
              <a:latin typeface="Palatino Linotype" panose="02040502050505030304" pitchFamily="18" charset="0"/>
            </a:rPr>
            <a:t>се повезује са астмом</a:t>
          </a:r>
          <a:endParaRPr lang="en-US" sz="3600" kern="1200" dirty="0">
            <a:latin typeface="Palatino Linotype" panose="02040502050505030304" pitchFamily="18" charset="0"/>
          </a:endParaRPr>
        </a:p>
      </dsp:txBody>
      <dsp:txXfrm>
        <a:off x="1950003" y="3219292"/>
        <a:ext cx="6411969" cy="847812"/>
      </dsp:txXfrm>
    </dsp:sp>
    <dsp:sp modelId="{BC0BF0B9-DA9F-4C8A-B76F-C674FE140716}">
      <dsp:nvSpPr>
        <dsp:cNvPr id="0" name=""/>
        <dsp:cNvSpPr/>
      </dsp:nvSpPr>
      <dsp:spPr>
        <a:xfrm>
          <a:off x="7109138" y="68975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40846" y="689751"/>
        <a:ext cx="321951" cy="440489"/>
      </dsp:txXfrm>
    </dsp:sp>
    <dsp:sp modelId="{BA190ED4-1F98-4446-84D5-BC62C9FDB7EF}">
      <dsp:nvSpPr>
        <dsp:cNvPr id="0" name=""/>
        <dsp:cNvSpPr/>
      </dsp:nvSpPr>
      <dsp:spPr>
        <a:xfrm>
          <a:off x="7753553" y="1754057"/>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885261" y="1754057"/>
        <a:ext cx="321951" cy="440489"/>
      </dsp:txXfrm>
    </dsp:sp>
    <dsp:sp modelId="{B0074B79-8CC2-4F7E-BFB3-E1EFC003B517}">
      <dsp:nvSpPr>
        <dsp:cNvPr id="0" name=""/>
        <dsp:cNvSpPr/>
      </dsp:nvSpPr>
      <dsp:spPr>
        <a:xfrm>
          <a:off x="8388350" y="2818362"/>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20058" y="2818362"/>
        <a:ext cx="321951" cy="44048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0" y="0"/>
          <a:ext cx="7694506" cy="900566"/>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GB" sz="1400" b="1" i="1" kern="1200" dirty="0">
              <a:latin typeface="Palatino Linotype" panose="02040502050505030304" pitchFamily="18" charset="0"/>
            </a:rPr>
            <a:t>Primary immune response</a:t>
          </a:r>
          <a:r>
            <a:rPr lang="en-GB" sz="1400" kern="1200" dirty="0">
              <a:latin typeface="Palatino Linotype" panose="02040502050505030304" pitchFamily="18" charset="0"/>
            </a:rPr>
            <a:t>: The first time immune system fights a microorganism, it can take up to </a:t>
          </a:r>
          <a:r>
            <a:rPr lang="en-GB" sz="1400" kern="1200" dirty="0">
              <a:solidFill>
                <a:srgbClr val="FF0000"/>
              </a:solidFill>
              <a:latin typeface="Palatino Linotype" panose="02040502050505030304" pitchFamily="18" charset="0"/>
            </a:rPr>
            <a:t>15 days </a:t>
          </a:r>
          <a:r>
            <a:rPr lang="en-GB" sz="1400" kern="1200" dirty="0">
              <a:latin typeface="Palatino Linotype" panose="02040502050505030304" pitchFamily="18" charset="0"/>
            </a:rPr>
            <a:t>to make enough antibodies to get rid of it. </a:t>
          </a:r>
        </a:p>
      </dsp:txBody>
      <dsp:txXfrm>
        <a:off x="26377" y="26377"/>
        <a:ext cx="6646626" cy="847812"/>
      </dsp:txXfrm>
    </dsp:sp>
    <dsp:sp modelId="{F11995D5-2A9B-43C0-A700-1031CE42A24D}">
      <dsp:nvSpPr>
        <dsp:cNvPr id="0" name=""/>
        <dsp:cNvSpPr/>
      </dsp:nvSpPr>
      <dsp:spPr>
        <a:xfrm>
          <a:off x="644414" y="964909"/>
          <a:ext cx="7694506" cy="900566"/>
        </a:xfrm>
        <a:prstGeom prst="roundRect">
          <a:avLst>
            <a:gd name="adj" fmla="val 10000"/>
          </a:avLst>
        </a:prstGeom>
        <a:solidFill>
          <a:schemeClr val="accent2">
            <a:hueOff val="-904150"/>
            <a:satOff val="-552"/>
            <a:lumOff val="21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GB" sz="1400" b="1" i="1" kern="1200" dirty="0">
              <a:latin typeface="Palatino Linotype" panose="02040502050505030304" pitchFamily="18" charset="0"/>
            </a:rPr>
            <a:t>Secondary immune response: </a:t>
          </a:r>
          <a:r>
            <a:rPr lang="en-GB" sz="1400" b="1" i="0" kern="1200" dirty="0">
              <a:latin typeface="Palatino Linotype" panose="02040502050505030304" pitchFamily="18" charset="0"/>
            </a:rPr>
            <a:t>With the help of Memory cells, the second time immune system see the same microorganism, it can do the same in </a:t>
          </a:r>
          <a:r>
            <a:rPr lang="en-GB" sz="1400" b="1" i="0" kern="1200" dirty="0">
              <a:solidFill>
                <a:srgbClr val="FF0000"/>
              </a:solidFill>
              <a:latin typeface="Palatino Linotype" panose="02040502050505030304" pitchFamily="18" charset="0"/>
            </a:rPr>
            <a:t>5 days</a:t>
          </a:r>
          <a:r>
            <a:rPr lang="en-GB" sz="1400" b="1" i="0" kern="1200" dirty="0">
              <a:latin typeface="Palatino Linotype" panose="02040502050505030304" pitchFamily="18" charset="0"/>
            </a:rPr>
            <a:t>. It also makes 100 times more antibodies than it did the first time. </a:t>
          </a:r>
        </a:p>
      </dsp:txBody>
      <dsp:txXfrm>
        <a:off x="670791" y="991286"/>
        <a:ext cx="6411969" cy="847812"/>
      </dsp:txXfrm>
    </dsp:sp>
    <dsp:sp modelId="{64365E77-5B09-43EB-AD3A-0D1FB30B52D5}">
      <dsp:nvSpPr>
        <dsp:cNvPr id="0" name=""/>
        <dsp:cNvSpPr/>
      </dsp:nvSpPr>
      <dsp:spPr>
        <a:xfrm>
          <a:off x="1288752" y="1932440"/>
          <a:ext cx="7694506"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sr-Cyrl-RS" sz="1400" kern="1200" dirty="0">
              <a:latin typeface="Palatino Linotype" panose="02040502050505030304" pitchFamily="18" charset="0"/>
            </a:rPr>
            <a:t>Што брже имунски систем ствара антитела, брже ће елиминисати микроорганизме</a:t>
          </a:r>
          <a:r>
            <a:rPr lang="en-GB" sz="1400" kern="1200" dirty="0">
              <a:latin typeface="Palatino Linotype" panose="02040502050505030304" pitchFamily="18" charset="0"/>
            </a:rPr>
            <a:t>. </a:t>
          </a:r>
          <a:r>
            <a:rPr lang="sr-Cyrl-RS" sz="1400" kern="1200" dirty="0">
              <a:latin typeface="Palatino Linotype" panose="02040502050505030304" pitchFamily="18" charset="0"/>
            </a:rPr>
            <a:t>Помоћу меморијских лимфоцита</a:t>
          </a:r>
          <a:r>
            <a:rPr lang="en-GB" sz="1400" kern="1200" dirty="0">
              <a:latin typeface="Palatino Linotype" panose="02040502050505030304" pitchFamily="18" charset="0"/>
            </a:rPr>
            <a:t>, </a:t>
          </a:r>
          <a:r>
            <a:rPr lang="sr-Cyrl-RS" sz="1400" kern="1200" dirty="0">
              <a:latin typeface="Palatino Linotype" panose="02040502050505030304" pitchFamily="18" charset="0"/>
            </a:rPr>
            <a:t>можемо се решити микроорганизма и пре него се болест манифестује</a:t>
          </a:r>
          <a:r>
            <a:rPr lang="en-GB" sz="1400" kern="1200" dirty="0">
              <a:latin typeface="Palatino Linotype" panose="02040502050505030304" pitchFamily="18" charset="0"/>
            </a:rPr>
            <a:t>. </a:t>
          </a:r>
          <a:r>
            <a:rPr lang="sr-Cyrl-RS" sz="1400" kern="1200" dirty="0">
              <a:latin typeface="Palatino Linotype" panose="02040502050505030304" pitchFamily="18" charset="0"/>
            </a:rPr>
            <a:t>Овај феномен се назива </a:t>
          </a:r>
          <a:r>
            <a:rPr lang="sr-Cyrl-RS" sz="1400" u="sng" kern="1200" dirty="0">
              <a:latin typeface="Palatino Linotype" panose="02040502050505030304" pitchFamily="18" charset="0"/>
            </a:rPr>
            <a:t>стицање имуности</a:t>
          </a:r>
          <a:r>
            <a:rPr lang="sr-Cyrl-RS" sz="1400" kern="1200" dirty="0">
              <a:latin typeface="Palatino Linotype" panose="02040502050505030304" pitchFamily="18" charset="0"/>
            </a:rPr>
            <a:t>.</a:t>
          </a:r>
          <a:endParaRPr lang="en-US" sz="1400" kern="1200" dirty="0">
            <a:latin typeface="Palatino Linotype" panose="02040502050505030304" pitchFamily="18" charset="0"/>
          </a:endParaRPr>
        </a:p>
      </dsp:txBody>
      <dsp:txXfrm>
        <a:off x="1315129" y="1958817"/>
        <a:ext cx="6421587" cy="847812"/>
      </dsp:txXfrm>
    </dsp:sp>
    <dsp:sp modelId="{FA73F1E2-46FD-495E-B8EA-61BDEB662AE9}">
      <dsp:nvSpPr>
        <dsp:cNvPr id="0" name=""/>
        <dsp:cNvSpPr/>
      </dsp:nvSpPr>
      <dsp:spPr>
        <a:xfrm>
          <a:off x="1923626" y="3192915"/>
          <a:ext cx="7694506"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latin typeface="Palatino Linotype" panose="02040502050505030304" pitchFamily="18" charset="0"/>
            </a:rPr>
            <a:t>RSV </a:t>
          </a:r>
          <a:r>
            <a:rPr lang="sr-Cyrl-RS" sz="3600" kern="1200" dirty="0">
              <a:latin typeface="Palatino Linotype" panose="02040502050505030304" pitchFamily="18" charset="0"/>
            </a:rPr>
            <a:t>се повезује са астмом</a:t>
          </a:r>
          <a:endParaRPr lang="en-US" sz="3600" kern="1200" dirty="0">
            <a:latin typeface="Palatino Linotype" panose="02040502050505030304" pitchFamily="18" charset="0"/>
          </a:endParaRPr>
        </a:p>
      </dsp:txBody>
      <dsp:txXfrm>
        <a:off x="1950003" y="3219292"/>
        <a:ext cx="6411969" cy="847812"/>
      </dsp:txXfrm>
    </dsp:sp>
    <dsp:sp modelId="{BC0BF0B9-DA9F-4C8A-B76F-C674FE140716}">
      <dsp:nvSpPr>
        <dsp:cNvPr id="0" name=""/>
        <dsp:cNvSpPr/>
      </dsp:nvSpPr>
      <dsp:spPr>
        <a:xfrm>
          <a:off x="7109138" y="68975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40846" y="689751"/>
        <a:ext cx="321951" cy="440489"/>
      </dsp:txXfrm>
    </dsp:sp>
    <dsp:sp modelId="{BA190ED4-1F98-4446-84D5-BC62C9FDB7EF}">
      <dsp:nvSpPr>
        <dsp:cNvPr id="0" name=""/>
        <dsp:cNvSpPr/>
      </dsp:nvSpPr>
      <dsp:spPr>
        <a:xfrm>
          <a:off x="7753553" y="1754057"/>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885261" y="1754057"/>
        <a:ext cx="321951" cy="440489"/>
      </dsp:txXfrm>
    </dsp:sp>
    <dsp:sp modelId="{B0074B79-8CC2-4F7E-BFB3-E1EFC003B517}">
      <dsp:nvSpPr>
        <dsp:cNvPr id="0" name=""/>
        <dsp:cNvSpPr/>
      </dsp:nvSpPr>
      <dsp:spPr>
        <a:xfrm>
          <a:off x="8388350" y="2818362"/>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20058" y="2818362"/>
        <a:ext cx="321951" cy="44048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0" y="0"/>
          <a:ext cx="7694506" cy="900566"/>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GB" sz="1400" b="1" i="1" kern="1200" dirty="0">
              <a:latin typeface="Palatino Linotype" panose="02040502050505030304" pitchFamily="18" charset="0"/>
            </a:rPr>
            <a:t>Primary immune response</a:t>
          </a:r>
          <a:r>
            <a:rPr lang="en-GB" sz="1400" kern="1200" dirty="0">
              <a:latin typeface="Palatino Linotype" panose="02040502050505030304" pitchFamily="18" charset="0"/>
            </a:rPr>
            <a:t>: The first time immune system fights a microorganism, it can take up to </a:t>
          </a:r>
          <a:r>
            <a:rPr lang="en-GB" sz="1400" kern="1200" dirty="0">
              <a:solidFill>
                <a:srgbClr val="FF0000"/>
              </a:solidFill>
              <a:latin typeface="Palatino Linotype" panose="02040502050505030304" pitchFamily="18" charset="0"/>
            </a:rPr>
            <a:t>15 days </a:t>
          </a:r>
          <a:r>
            <a:rPr lang="en-GB" sz="1400" kern="1200" dirty="0">
              <a:latin typeface="Palatino Linotype" panose="02040502050505030304" pitchFamily="18" charset="0"/>
            </a:rPr>
            <a:t>to make enough antibodies to get rid of it. </a:t>
          </a:r>
        </a:p>
      </dsp:txBody>
      <dsp:txXfrm>
        <a:off x="26377" y="26377"/>
        <a:ext cx="6646626" cy="847812"/>
      </dsp:txXfrm>
    </dsp:sp>
    <dsp:sp modelId="{F11995D5-2A9B-43C0-A700-1031CE42A24D}">
      <dsp:nvSpPr>
        <dsp:cNvPr id="0" name=""/>
        <dsp:cNvSpPr/>
      </dsp:nvSpPr>
      <dsp:spPr>
        <a:xfrm>
          <a:off x="644414" y="964909"/>
          <a:ext cx="7694506" cy="900566"/>
        </a:xfrm>
        <a:prstGeom prst="roundRect">
          <a:avLst>
            <a:gd name="adj" fmla="val 10000"/>
          </a:avLst>
        </a:prstGeom>
        <a:solidFill>
          <a:schemeClr val="accent2">
            <a:hueOff val="-904150"/>
            <a:satOff val="-552"/>
            <a:lumOff val="21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GB" sz="1400" b="1" i="1" kern="1200" dirty="0">
              <a:latin typeface="Palatino Linotype" panose="02040502050505030304" pitchFamily="18" charset="0"/>
            </a:rPr>
            <a:t>Secondary immune response: </a:t>
          </a:r>
          <a:r>
            <a:rPr lang="en-GB" sz="1400" b="1" i="0" kern="1200" dirty="0">
              <a:latin typeface="Palatino Linotype" panose="02040502050505030304" pitchFamily="18" charset="0"/>
            </a:rPr>
            <a:t>With the help of Memory cells, the second time immune system see the same microorganism, it can do the same in </a:t>
          </a:r>
          <a:r>
            <a:rPr lang="en-GB" sz="1400" b="1" i="0" kern="1200" dirty="0">
              <a:solidFill>
                <a:srgbClr val="FF0000"/>
              </a:solidFill>
              <a:latin typeface="Palatino Linotype" panose="02040502050505030304" pitchFamily="18" charset="0"/>
            </a:rPr>
            <a:t>5 days</a:t>
          </a:r>
          <a:r>
            <a:rPr lang="en-GB" sz="1400" b="1" i="0" kern="1200" dirty="0">
              <a:latin typeface="Palatino Linotype" panose="02040502050505030304" pitchFamily="18" charset="0"/>
            </a:rPr>
            <a:t>. It also makes 100 times more antibodies than it did the first time. </a:t>
          </a:r>
          <a:endParaRPr lang="en-US" sz="1400" kern="1200" dirty="0">
            <a:latin typeface="Palatino Linotype" panose="02040502050505030304" pitchFamily="18" charset="0"/>
          </a:endParaRPr>
        </a:p>
      </dsp:txBody>
      <dsp:txXfrm>
        <a:off x="670791" y="991286"/>
        <a:ext cx="6411969" cy="847812"/>
      </dsp:txXfrm>
    </dsp:sp>
    <dsp:sp modelId="{64365E77-5B09-43EB-AD3A-0D1FB30B52D5}">
      <dsp:nvSpPr>
        <dsp:cNvPr id="0" name=""/>
        <dsp:cNvSpPr/>
      </dsp:nvSpPr>
      <dsp:spPr>
        <a:xfrm>
          <a:off x="1288752" y="1932440"/>
          <a:ext cx="7694506" cy="900566"/>
        </a:xfrm>
        <a:prstGeom prst="roundRect">
          <a:avLst>
            <a:gd name="adj" fmla="val 10000"/>
          </a:avLst>
        </a:prstGeom>
        <a:solidFill>
          <a:schemeClr val="accent2">
            <a:hueOff val="-1808300"/>
            <a:satOff val="-1104"/>
            <a:lumOff val="431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GB" sz="1400" kern="1200" dirty="0">
              <a:latin typeface="Palatino Linotype" panose="02040502050505030304" pitchFamily="18" charset="0"/>
            </a:rPr>
            <a:t>The faster immune system makes antibodies, the quicker the microorganism can be destroyed. With the help of Memory cells, we might get rid of it before we even feel sick. This is called </a:t>
          </a:r>
          <a:r>
            <a:rPr lang="en-GB" sz="1400" u="sng" kern="1200" dirty="0">
              <a:latin typeface="Palatino Linotype" panose="02040502050505030304" pitchFamily="18" charset="0"/>
            </a:rPr>
            <a:t>gaining immunity</a:t>
          </a:r>
          <a:endParaRPr lang="en-US" sz="1400" kern="1200" dirty="0">
            <a:latin typeface="Palatino Linotype" panose="02040502050505030304" pitchFamily="18" charset="0"/>
          </a:endParaRPr>
        </a:p>
      </dsp:txBody>
      <dsp:txXfrm>
        <a:off x="1315129" y="1958817"/>
        <a:ext cx="6421587" cy="847812"/>
      </dsp:txXfrm>
    </dsp:sp>
    <dsp:sp modelId="{FA73F1E2-46FD-495E-B8EA-61BDEB662AE9}">
      <dsp:nvSpPr>
        <dsp:cNvPr id="0" name=""/>
        <dsp:cNvSpPr/>
      </dsp:nvSpPr>
      <dsp:spPr>
        <a:xfrm>
          <a:off x="1923626" y="3192915"/>
          <a:ext cx="7694506"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latin typeface="Palatino Linotype" panose="02040502050505030304" pitchFamily="18" charset="0"/>
            </a:rPr>
            <a:t>RSV </a:t>
          </a:r>
          <a:r>
            <a:rPr lang="sr-Cyrl-RS" sz="3600" kern="1200" dirty="0">
              <a:latin typeface="Palatino Linotype" panose="02040502050505030304" pitchFamily="18" charset="0"/>
            </a:rPr>
            <a:t>се повезује са астмом</a:t>
          </a:r>
          <a:endParaRPr lang="en-US" sz="3600" kern="1200" dirty="0">
            <a:latin typeface="Palatino Linotype" panose="02040502050505030304" pitchFamily="18" charset="0"/>
          </a:endParaRPr>
        </a:p>
      </dsp:txBody>
      <dsp:txXfrm>
        <a:off x="1950003" y="3219292"/>
        <a:ext cx="6411969" cy="847812"/>
      </dsp:txXfrm>
    </dsp:sp>
    <dsp:sp modelId="{BC0BF0B9-DA9F-4C8A-B76F-C674FE140716}">
      <dsp:nvSpPr>
        <dsp:cNvPr id="0" name=""/>
        <dsp:cNvSpPr/>
      </dsp:nvSpPr>
      <dsp:spPr>
        <a:xfrm>
          <a:off x="7109138" y="68975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40846" y="689751"/>
        <a:ext cx="321951" cy="440489"/>
      </dsp:txXfrm>
    </dsp:sp>
    <dsp:sp modelId="{BA190ED4-1F98-4446-84D5-BC62C9FDB7EF}">
      <dsp:nvSpPr>
        <dsp:cNvPr id="0" name=""/>
        <dsp:cNvSpPr/>
      </dsp:nvSpPr>
      <dsp:spPr>
        <a:xfrm>
          <a:off x="7753553" y="1754057"/>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885261" y="1754057"/>
        <a:ext cx="321951" cy="440489"/>
      </dsp:txXfrm>
    </dsp:sp>
    <dsp:sp modelId="{B0074B79-8CC2-4F7E-BFB3-E1EFC003B517}">
      <dsp:nvSpPr>
        <dsp:cNvPr id="0" name=""/>
        <dsp:cNvSpPr/>
      </dsp:nvSpPr>
      <dsp:spPr>
        <a:xfrm>
          <a:off x="8388350" y="2818362"/>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20058" y="2818362"/>
        <a:ext cx="321951" cy="44048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0" y="40912"/>
          <a:ext cx="7694506" cy="624056"/>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Palatino Linotype" panose="02040502050505030304" pitchFamily="18" charset="0"/>
            </a:rPr>
            <a:t>Is there other</a:t>
          </a:r>
          <a:r>
            <a:rPr lang="sr-Cyrl-RS" sz="2000" kern="1200" dirty="0">
              <a:latin typeface="Palatino Linotype" panose="02040502050505030304" pitchFamily="18" charset="0"/>
            </a:rPr>
            <a:t> </a:t>
          </a:r>
          <a:r>
            <a:rPr lang="en-US" sz="2000" kern="1200" dirty="0">
              <a:latin typeface="Palatino Linotype" panose="02040502050505030304" pitchFamily="18" charset="0"/>
            </a:rPr>
            <a:t>way for gaining immunity (memory cells)</a:t>
          </a:r>
          <a:r>
            <a:rPr lang="sr-Latn-RS" sz="2000" kern="1200" dirty="0">
              <a:latin typeface="Palatino Linotype" panose="02040502050505030304" pitchFamily="18" charset="0"/>
            </a:rPr>
            <a:t>?</a:t>
          </a:r>
          <a:endParaRPr lang="en-US" sz="2000" kern="1200" dirty="0">
            <a:latin typeface="Palatino Linotype" panose="02040502050505030304" pitchFamily="18" charset="0"/>
          </a:endParaRPr>
        </a:p>
      </dsp:txBody>
      <dsp:txXfrm>
        <a:off x="18278" y="59190"/>
        <a:ext cx="6662824" cy="587500"/>
      </dsp:txXfrm>
    </dsp:sp>
    <dsp:sp modelId="{F11995D5-2A9B-43C0-A700-1031CE42A24D}">
      <dsp:nvSpPr>
        <dsp:cNvPr id="0" name=""/>
        <dsp:cNvSpPr/>
      </dsp:nvSpPr>
      <dsp:spPr>
        <a:xfrm>
          <a:off x="635566" y="845922"/>
          <a:ext cx="7694506" cy="592239"/>
        </a:xfrm>
        <a:prstGeom prst="roundRect">
          <a:avLst>
            <a:gd name="adj" fmla="val 10000"/>
          </a:avLst>
        </a:prstGeom>
        <a:solidFill>
          <a:schemeClr val="accent2">
            <a:hueOff val="-904150"/>
            <a:satOff val="-552"/>
            <a:lumOff val="21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Palatino Linotype" panose="02040502050505030304" pitchFamily="18" charset="0"/>
            </a:rPr>
            <a:t>I</a:t>
          </a:r>
          <a:r>
            <a:rPr lang="en-GB" sz="2000" kern="1200" dirty="0" err="1">
              <a:latin typeface="Palatino Linotype" panose="02040502050505030304" pitchFamily="18" charset="0"/>
            </a:rPr>
            <a:t>mmunity</a:t>
          </a:r>
          <a:r>
            <a:rPr lang="en-GB" sz="2000" kern="1200" dirty="0">
              <a:latin typeface="Palatino Linotype" panose="02040502050505030304" pitchFamily="18" charset="0"/>
            </a:rPr>
            <a:t> can be induced by </a:t>
          </a:r>
          <a:r>
            <a:rPr lang="en-GB" sz="2000" u="sng" kern="1200" dirty="0">
              <a:latin typeface="Palatino Linotype" panose="02040502050505030304" pitchFamily="18" charset="0"/>
            </a:rPr>
            <a:t>infection</a:t>
          </a:r>
          <a:r>
            <a:rPr lang="en-GB" sz="2000" kern="1200" dirty="0">
              <a:latin typeface="Palatino Linotype" panose="02040502050505030304" pitchFamily="18" charset="0"/>
            </a:rPr>
            <a:t> (natural way) or </a:t>
          </a:r>
          <a:r>
            <a:rPr lang="en-GB" sz="2000" u="sng" kern="1200" dirty="0">
              <a:latin typeface="Palatino Linotype" panose="02040502050505030304" pitchFamily="18" charset="0"/>
            </a:rPr>
            <a:t>vaccination</a:t>
          </a:r>
          <a:endParaRPr lang="en-US" sz="2000" kern="1200" dirty="0">
            <a:latin typeface="Palatino Linotype" panose="02040502050505030304" pitchFamily="18" charset="0"/>
          </a:endParaRPr>
        </a:p>
      </dsp:txBody>
      <dsp:txXfrm>
        <a:off x="652912" y="863268"/>
        <a:ext cx="6430031" cy="557547"/>
      </dsp:txXfrm>
    </dsp:sp>
    <dsp:sp modelId="{64365E77-5B09-43EB-AD3A-0D1FB30B52D5}">
      <dsp:nvSpPr>
        <dsp:cNvPr id="0" name=""/>
        <dsp:cNvSpPr/>
      </dsp:nvSpPr>
      <dsp:spPr>
        <a:xfrm>
          <a:off x="1085233" y="1627148"/>
          <a:ext cx="8082463" cy="945324"/>
        </a:xfrm>
        <a:prstGeom prst="roundRect">
          <a:avLst>
            <a:gd name="adj" fmla="val 10000"/>
          </a:avLst>
        </a:prstGeom>
        <a:no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latin typeface="Palatino Linotype" panose="02040502050505030304" pitchFamily="18" charset="0"/>
            </a:rPr>
            <a:t>Вакцине су</a:t>
          </a:r>
          <a:r>
            <a:rPr lang="en-GB" sz="2000" kern="1200" dirty="0">
              <a:latin typeface="Palatino Linotype" panose="02040502050505030304" pitchFamily="18" charset="0"/>
            </a:rPr>
            <a:t> </a:t>
          </a:r>
          <a:r>
            <a:rPr lang="sr-Cyrl-RS" sz="2000" kern="1200" dirty="0">
              <a:latin typeface="Palatino Linotype" panose="02040502050505030304" pitchFamily="18" charset="0"/>
            </a:rPr>
            <a:t>ослабљени или мртви микроорганизми</a:t>
          </a:r>
          <a:r>
            <a:rPr lang="en-GB" sz="2000" kern="1200" dirty="0">
              <a:latin typeface="Palatino Linotype" panose="02040502050505030304" pitchFamily="18" charset="0"/>
            </a:rPr>
            <a:t> (</a:t>
          </a:r>
          <a:r>
            <a:rPr lang="sr-Cyrl-RS" sz="2000" kern="1200" dirty="0">
              <a:latin typeface="Palatino Linotype" panose="02040502050505030304" pitchFamily="18" charset="0"/>
            </a:rPr>
            <a:t>или њихови делови</a:t>
          </a:r>
          <a:r>
            <a:rPr lang="en-GB" sz="2000" kern="1200" dirty="0">
              <a:latin typeface="Palatino Linotype" panose="02040502050505030304" pitchFamily="18" charset="0"/>
            </a:rPr>
            <a:t>) </a:t>
          </a:r>
          <a:r>
            <a:rPr lang="sr-Cyrl-RS" sz="2000" kern="1200" dirty="0">
              <a:latin typeface="Palatino Linotype" panose="02040502050505030304" pitchFamily="18" charset="0"/>
            </a:rPr>
            <a:t>који индукују развој меморијских лимфоцита</a:t>
          </a:r>
          <a:r>
            <a:rPr lang="en-GB" sz="2000" kern="1200" dirty="0">
              <a:latin typeface="Palatino Linotype" panose="02040502050505030304" pitchFamily="18" charset="0"/>
            </a:rPr>
            <a:t>. </a:t>
          </a:r>
          <a:endParaRPr lang="en-US" sz="2000" kern="1200" dirty="0">
            <a:latin typeface="Palatino Linotype" panose="02040502050505030304" pitchFamily="18" charset="0"/>
          </a:endParaRPr>
        </a:p>
      </dsp:txBody>
      <dsp:txXfrm>
        <a:off x="1112921" y="1654836"/>
        <a:ext cx="6745402" cy="889948"/>
      </dsp:txXfrm>
    </dsp:sp>
    <dsp:sp modelId="{FA73F1E2-46FD-495E-B8EA-61BDEB662AE9}">
      <dsp:nvSpPr>
        <dsp:cNvPr id="0" name=""/>
        <dsp:cNvSpPr/>
      </dsp:nvSpPr>
      <dsp:spPr>
        <a:xfrm>
          <a:off x="1923626" y="2758843"/>
          <a:ext cx="7694506" cy="1289934"/>
        </a:xfrm>
        <a:prstGeom prst="roundRect">
          <a:avLst>
            <a:gd name="adj" fmla="val 10000"/>
          </a:avLst>
        </a:prstGeom>
        <a:no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latin typeface="Palatino Linotype" panose="02040502050505030304" pitchFamily="18" charset="0"/>
            </a:rPr>
            <a:t>Како вакцине омогућавају </a:t>
          </a:r>
          <a:r>
            <a:rPr lang="sr-Cyrl-RS" sz="2000" u="sng" kern="1200" dirty="0">
              <a:latin typeface="Palatino Linotype" panose="02040502050505030304" pitchFamily="18" charset="0"/>
            </a:rPr>
            <a:t>стицање имуности </a:t>
          </a:r>
          <a:r>
            <a:rPr lang="en-GB" sz="2000" u="sng" kern="1200" dirty="0">
              <a:latin typeface="Palatino Linotype" panose="02040502050505030304" pitchFamily="18" charset="0"/>
            </a:rPr>
            <a:t>(</a:t>
          </a:r>
          <a:r>
            <a:rPr lang="sr-Cyrl-RS" sz="2000" u="sng" kern="1200" dirty="0">
              <a:latin typeface="Palatino Linotype" panose="02040502050505030304" pitchFamily="18" charset="0"/>
            </a:rPr>
            <a:t>меморијских лимфоцита</a:t>
          </a:r>
          <a:r>
            <a:rPr lang="en-GB" sz="2000" u="sng" kern="1200" dirty="0">
              <a:latin typeface="Palatino Linotype" panose="02040502050505030304" pitchFamily="18" charset="0"/>
            </a:rPr>
            <a:t>) </a:t>
          </a:r>
          <a:r>
            <a:rPr lang="sr-Cyrl-RS" sz="2000" u="sng" kern="1200" dirty="0">
              <a:latin typeface="Palatino Linotype" panose="02040502050505030304" pitchFamily="18" charset="0"/>
            </a:rPr>
            <a:t>без разбољевања</a:t>
          </a:r>
          <a:r>
            <a:rPr lang="en-GB" sz="2000" kern="1200" dirty="0">
              <a:latin typeface="Palatino Linotype" panose="02040502050505030304" pitchFamily="18" charset="0"/>
            </a:rPr>
            <a:t>, </a:t>
          </a:r>
          <a:r>
            <a:rPr lang="sr-Cyrl-RS" sz="2000" kern="1200" dirty="0">
              <a:latin typeface="Palatino Linotype" panose="02040502050505030304" pitchFamily="18" charset="0"/>
            </a:rPr>
            <a:t>представљају посебно погодну заштиту од веома опасних заразних болести. </a:t>
          </a:r>
          <a:endParaRPr lang="en-US" sz="2000" kern="1200" dirty="0">
            <a:latin typeface="Palatino Linotype" panose="02040502050505030304" pitchFamily="18" charset="0"/>
          </a:endParaRPr>
        </a:p>
      </dsp:txBody>
      <dsp:txXfrm>
        <a:off x="1961407" y="2796624"/>
        <a:ext cx="6389161" cy="1214372"/>
      </dsp:txXfrm>
    </dsp:sp>
    <dsp:sp modelId="{BC0BF0B9-DA9F-4C8A-B76F-C674FE140716}">
      <dsp:nvSpPr>
        <dsp:cNvPr id="0" name=""/>
        <dsp:cNvSpPr/>
      </dsp:nvSpPr>
      <dsp:spPr>
        <a:xfrm>
          <a:off x="7109138" y="592409"/>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40846" y="592409"/>
        <a:ext cx="321951" cy="440489"/>
      </dsp:txXfrm>
    </dsp:sp>
    <dsp:sp modelId="{BA190ED4-1F98-4446-84D5-BC62C9FDB7EF}">
      <dsp:nvSpPr>
        <dsp:cNvPr id="0" name=""/>
        <dsp:cNvSpPr/>
      </dsp:nvSpPr>
      <dsp:spPr>
        <a:xfrm>
          <a:off x="7753553" y="1656714"/>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885261" y="1656714"/>
        <a:ext cx="321951" cy="440489"/>
      </dsp:txXfrm>
    </dsp:sp>
    <dsp:sp modelId="{B0074B79-8CC2-4F7E-BFB3-E1EFC003B517}">
      <dsp:nvSpPr>
        <dsp:cNvPr id="0" name=""/>
        <dsp:cNvSpPr/>
      </dsp:nvSpPr>
      <dsp:spPr>
        <a:xfrm>
          <a:off x="8388350" y="2721020"/>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20058" y="2721020"/>
        <a:ext cx="321951" cy="44048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0" y="40912"/>
          <a:ext cx="7694506" cy="624056"/>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Palatino Linotype" panose="02040502050505030304" pitchFamily="18" charset="0"/>
            </a:rPr>
            <a:t>Is there other</a:t>
          </a:r>
          <a:r>
            <a:rPr lang="sr-Cyrl-RS" sz="2000" kern="1200" dirty="0">
              <a:latin typeface="Palatino Linotype" panose="02040502050505030304" pitchFamily="18" charset="0"/>
            </a:rPr>
            <a:t> </a:t>
          </a:r>
          <a:r>
            <a:rPr lang="en-US" sz="2000" kern="1200" dirty="0">
              <a:latin typeface="Palatino Linotype" panose="02040502050505030304" pitchFamily="18" charset="0"/>
            </a:rPr>
            <a:t>way for gaining immunity (memory cells)</a:t>
          </a:r>
          <a:r>
            <a:rPr lang="sr-Latn-RS" sz="2000" kern="1200" dirty="0">
              <a:latin typeface="Palatino Linotype" panose="02040502050505030304" pitchFamily="18" charset="0"/>
            </a:rPr>
            <a:t>?</a:t>
          </a:r>
          <a:endParaRPr lang="en-US" sz="2000" kern="1200" dirty="0">
            <a:latin typeface="Palatino Linotype" panose="02040502050505030304" pitchFamily="18" charset="0"/>
          </a:endParaRPr>
        </a:p>
      </dsp:txBody>
      <dsp:txXfrm>
        <a:off x="18278" y="59190"/>
        <a:ext cx="6662824" cy="587500"/>
      </dsp:txXfrm>
    </dsp:sp>
    <dsp:sp modelId="{F11995D5-2A9B-43C0-A700-1031CE42A24D}">
      <dsp:nvSpPr>
        <dsp:cNvPr id="0" name=""/>
        <dsp:cNvSpPr/>
      </dsp:nvSpPr>
      <dsp:spPr>
        <a:xfrm>
          <a:off x="635566" y="845922"/>
          <a:ext cx="7694506" cy="592239"/>
        </a:xfrm>
        <a:prstGeom prst="roundRect">
          <a:avLst>
            <a:gd name="adj" fmla="val 10000"/>
          </a:avLst>
        </a:prstGeom>
        <a:solidFill>
          <a:schemeClr val="accent2">
            <a:hueOff val="-904150"/>
            <a:satOff val="-552"/>
            <a:lumOff val="21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Palatino Linotype" panose="02040502050505030304" pitchFamily="18" charset="0"/>
            </a:rPr>
            <a:t>I</a:t>
          </a:r>
          <a:r>
            <a:rPr lang="en-GB" sz="2000" kern="1200" dirty="0" err="1">
              <a:latin typeface="Palatino Linotype" panose="02040502050505030304" pitchFamily="18" charset="0"/>
            </a:rPr>
            <a:t>mmunity</a:t>
          </a:r>
          <a:r>
            <a:rPr lang="en-GB" sz="2000" kern="1200" dirty="0">
              <a:latin typeface="Palatino Linotype" panose="02040502050505030304" pitchFamily="18" charset="0"/>
            </a:rPr>
            <a:t> can be induced by </a:t>
          </a:r>
          <a:r>
            <a:rPr lang="en-GB" sz="2000" u="sng" kern="1200" dirty="0">
              <a:latin typeface="Palatino Linotype" panose="02040502050505030304" pitchFamily="18" charset="0"/>
            </a:rPr>
            <a:t>infection</a:t>
          </a:r>
          <a:r>
            <a:rPr lang="en-GB" sz="2000" kern="1200" dirty="0">
              <a:latin typeface="Palatino Linotype" panose="02040502050505030304" pitchFamily="18" charset="0"/>
            </a:rPr>
            <a:t> (natural way) or </a:t>
          </a:r>
          <a:r>
            <a:rPr lang="en-GB" sz="2000" u="sng" kern="1200" dirty="0">
              <a:latin typeface="Palatino Linotype" panose="02040502050505030304" pitchFamily="18" charset="0"/>
            </a:rPr>
            <a:t>vaccination</a:t>
          </a:r>
          <a:endParaRPr lang="en-US" sz="2000" kern="1200" dirty="0">
            <a:latin typeface="Palatino Linotype" panose="02040502050505030304" pitchFamily="18" charset="0"/>
          </a:endParaRPr>
        </a:p>
      </dsp:txBody>
      <dsp:txXfrm>
        <a:off x="652912" y="863268"/>
        <a:ext cx="6430031" cy="557547"/>
      </dsp:txXfrm>
    </dsp:sp>
    <dsp:sp modelId="{64365E77-5B09-43EB-AD3A-0D1FB30B52D5}">
      <dsp:nvSpPr>
        <dsp:cNvPr id="0" name=""/>
        <dsp:cNvSpPr/>
      </dsp:nvSpPr>
      <dsp:spPr>
        <a:xfrm>
          <a:off x="1085233" y="1627148"/>
          <a:ext cx="8082463" cy="945324"/>
        </a:xfrm>
        <a:prstGeom prst="roundRect">
          <a:avLst>
            <a:gd name="adj" fmla="val 10000"/>
          </a:avLst>
        </a:prstGeom>
        <a:solidFill>
          <a:schemeClr val="accent2">
            <a:hueOff val="-1808300"/>
            <a:satOff val="-1104"/>
            <a:lumOff val="431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Vaccines are very weak or dead versions of a microorganism (or their parts) that induce Memory Cells development. </a:t>
          </a:r>
          <a:endParaRPr lang="en-US" sz="2000" kern="1200" dirty="0">
            <a:latin typeface="Palatino Linotype" panose="02040502050505030304" pitchFamily="18" charset="0"/>
          </a:endParaRPr>
        </a:p>
      </dsp:txBody>
      <dsp:txXfrm>
        <a:off x="1112921" y="1654836"/>
        <a:ext cx="6745402" cy="889948"/>
      </dsp:txXfrm>
    </dsp:sp>
    <dsp:sp modelId="{FA73F1E2-46FD-495E-B8EA-61BDEB662AE9}">
      <dsp:nvSpPr>
        <dsp:cNvPr id="0" name=""/>
        <dsp:cNvSpPr/>
      </dsp:nvSpPr>
      <dsp:spPr>
        <a:xfrm>
          <a:off x="1923626" y="2758843"/>
          <a:ext cx="7694506" cy="1289934"/>
        </a:xfrm>
        <a:prstGeom prst="roundRect">
          <a:avLst>
            <a:gd name="adj" fmla="val 10000"/>
          </a:avLst>
        </a:prstGeom>
        <a:solidFill>
          <a:schemeClr val="accent2">
            <a:hueOff val="-2712450"/>
            <a:satOff val="-1656"/>
            <a:lumOff val="647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Since vaccines help </a:t>
          </a:r>
          <a:r>
            <a:rPr lang="en-GB" sz="2000" u="sng" kern="1200" dirty="0">
              <a:latin typeface="Palatino Linotype" panose="02040502050505030304" pitchFamily="18" charset="0"/>
            </a:rPr>
            <a:t>gaining immunity (Memory cells) without getting sick</a:t>
          </a:r>
          <a:r>
            <a:rPr lang="en-GB" sz="2000" kern="1200" dirty="0">
              <a:latin typeface="Palatino Linotype" panose="02040502050505030304" pitchFamily="18" charset="0"/>
            </a:rPr>
            <a:t>, they are especially good protection for very dangerous diseases.</a:t>
          </a:r>
          <a:endParaRPr lang="en-US" sz="2000" kern="1200" dirty="0">
            <a:latin typeface="Palatino Linotype" panose="02040502050505030304" pitchFamily="18" charset="0"/>
          </a:endParaRPr>
        </a:p>
      </dsp:txBody>
      <dsp:txXfrm>
        <a:off x="1961407" y="2796624"/>
        <a:ext cx="6389161" cy="1214372"/>
      </dsp:txXfrm>
    </dsp:sp>
    <dsp:sp modelId="{BC0BF0B9-DA9F-4C8A-B76F-C674FE140716}">
      <dsp:nvSpPr>
        <dsp:cNvPr id="0" name=""/>
        <dsp:cNvSpPr/>
      </dsp:nvSpPr>
      <dsp:spPr>
        <a:xfrm>
          <a:off x="7109138" y="592409"/>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40846" y="592409"/>
        <a:ext cx="321951" cy="440489"/>
      </dsp:txXfrm>
    </dsp:sp>
    <dsp:sp modelId="{BA190ED4-1F98-4446-84D5-BC62C9FDB7EF}">
      <dsp:nvSpPr>
        <dsp:cNvPr id="0" name=""/>
        <dsp:cNvSpPr/>
      </dsp:nvSpPr>
      <dsp:spPr>
        <a:xfrm>
          <a:off x="7753553" y="1656714"/>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885261" y="1656714"/>
        <a:ext cx="321951" cy="440489"/>
      </dsp:txXfrm>
    </dsp:sp>
    <dsp:sp modelId="{B0074B79-8CC2-4F7E-BFB3-E1EFC003B517}">
      <dsp:nvSpPr>
        <dsp:cNvPr id="0" name=""/>
        <dsp:cNvSpPr/>
      </dsp:nvSpPr>
      <dsp:spPr>
        <a:xfrm>
          <a:off x="8388350" y="2721020"/>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20058" y="2721020"/>
        <a:ext cx="321951" cy="4404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0" y="0"/>
          <a:ext cx="7694506" cy="900566"/>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u="sng" kern="1200" dirty="0">
              <a:latin typeface="Palatino Linotype" panose="02040502050505030304" pitchFamily="18" charset="0"/>
            </a:rPr>
            <a:t>Immune response</a:t>
          </a:r>
          <a:r>
            <a:rPr lang="en-GB" sz="2000" kern="1200" dirty="0">
              <a:latin typeface="Palatino Linotype" panose="02040502050505030304" pitchFamily="18" charset="0"/>
            </a:rPr>
            <a:t>: the coordinated response of cells, tissues and molecules to infectious microorganisms</a:t>
          </a:r>
          <a:endParaRPr lang="en-US" sz="2000" kern="1200" dirty="0">
            <a:latin typeface="Palatino Linotype" panose="02040502050505030304" pitchFamily="18" charset="0"/>
          </a:endParaRPr>
        </a:p>
      </dsp:txBody>
      <dsp:txXfrm>
        <a:off x="26377" y="26377"/>
        <a:ext cx="6646626" cy="847812"/>
      </dsp:txXfrm>
    </dsp:sp>
    <dsp:sp modelId="{F11995D5-2A9B-43C0-A700-1031CE42A24D}">
      <dsp:nvSpPr>
        <dsp:cNvPr id="0" name=""/>
        <dsp:cNvSpPr/>
      </dsp:nvSpPr>
      <dsp:spPr>
        <a:xfrm>
          <a:off x="644414" y="1064305"/>
          <a:ext cx="7694506" cy="900566"/>
        </a:xfrm>
        <a:prstGeom prst="roundRect">
          <a:avLst>
            <a:gd name="adj" fmla="val 10000"/>
          </a:avLst>
        </a:prstGeom>
        <a:solidFill>
          <a:schemeClr val="accent2">
            <a:hueOff val="-904150"/>
            <a:satOff val="-552"/>
            <a:lumOff val="21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If a microorganism infects our body once, there is a high probability that it will try the same thing again</a:t>
          </a:r>
          <a:endParaRPr lang="en-US" sz="2000" kern="1200" dirty="0">
            <a:latin typeface="Palatino Linotype" panose="02040502050505030304" pitchFamily="18" charset="0"/>
          </a:endParaRPr>
        </a:p>
      </dsp:txBody>
      <dsp:txXfrm>
        <a:off x="670791" y="1090682"/>
        <a:ext cx="6411969" cy="847812"/>
      </dsp:txXfrm>
    </dsp:sp>
    <dsp:sp modelId="{64365E77-5B09-43EB-AD3A-0D1FB30B52D5}">
      <dsp:nvSpPr>
        <dsp:cNvPr id="0" name=""/>
        <dsp:cNvSpPr/>
      </dsp:nvSpPr>
      <dsp:spPr>
        <a:xfrm>
          <a:off x="1085233" y="2128610"/>
          <a:ext cx="8082463"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latin typeface="Palatino Linotype" panose="02040502050505030304" pitchFamily="18" charset="0"/>
            </a:rPr>
            <a:t>Након великог ангажовања имунског система  да се елиминише инфекција први пут, била би штета да се исти поступак повавља изнова</a:t>
          </a:r>
          <a:endParaRPr lang="en-US" sz="2000" kern="1200" dirty="0">
            <a:latin typeface="Palatino Linotype" panose="02040502050505030304" pitchFamily="18" charset="0"/>
          </a:endParaRPr>
        </a:p>
      </dsp:txBody>
      <dsp:txXfrm>
        <a:off x="1111610" y="2154987"/>
        <a:ext cx="6748024" cy="847812"/>
      </dsp:txXfrm>
    </dsp:sp>
    <dsp:sp modelId="{FA73F1E2-46FD-495E-B8EA-61BDEB662AE9}">
      <dsp:nvSpPr>
        <dsp:cNvPr id="0" name=""/>
        <dsp:cNvSpPr/>
      </dsp:nvSpPr>
      <dsp:spPr>
        <a:xfrm>
          <a:off x="1923626" y="3192915"/>
          <a:ext cx="7694506"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latin typeface="Palatino Linotype" panose="02040502050505030304" pitchFamily="18" charset="0"/>
            </a:rPr>
            <a:t>Карактеристика имунског система је да памти инфективне микроорганизме против којих се борио</a:t>
          </a:r>
          <a:endParaRPr lang="en-US" sz="2000" kern="1200" dirty="0">
            <a:latin typeface="Palatino Linotype" panose="02040502050505030304" pitchFamily="18" charset="0"/>
          </a:endParaRPr>
        </a:p>
      </dsp:txBody>
      <dsp:txXfrm>
        <a:off x="1950003" y="3219292"/>
        <a:ext cx="6411969" cy="847812"/>
      </dsp:txXfrm>
    </dsp:sp>
    <dsp:sp modelId="{BC0BF0B9-DA9F-4C8A-B76F-C674FE140716}">
      <dsp:nvSpPr>
        <dsp:cNvPr id="0" name=""/>
        <dsp:cNvSpPr/>
      </dsp:nvSpPr>
      <dsp:spPr>
        <a:xfrm>
          <a:off x="7109138" y="68975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40846" y="689751"/>
        <a:ext cx="321951" cy="440489"/>
      </dsp:txXfrm>
    </dsp:sp>
    <dsp:sp modelId="{BA190ED4-1F98-4446-84D5-BC62C9FDB7EF}">
      <dsp:nvSpPr>
        <dsp:cNvPr id="0" name=""/>
        <dsp:cNvSpPr/>
      </dsp:nvSpPr>
      <dsp:spPr>
        <a:xfrm>
          <a:off x="7753553" y="1754057"/>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885261" y="1754057"/>
        <a:ext cx="321951" cy="440489"/>
      </dsp:txXfrm>
    </dsp:sp>
    <dsp:sp modelId="{B0074B79-8CC2-4F7E-BFB3-E1EFC003B517}">
      <dsp:nvSpPr>
        <dsp:cNvPr id="0" name=""/>
        <dsp:cNvSpPr/>
      </dsp:nvSpPr>
      <dsp:spPr>
        <a:xfrm>
          <a:off x="8388350" y="2818362"/>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20058" y="2818362"/>
        <a:ext cx="321951" cy="4404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0" y="0"/>
          <a:ext cx="7694506" cy="900566"/>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u="sng" kern="1200" dirty="0">
              <a:latin typeface="Palatino Linotype" panose="02040502050505030304" pitchFamily="18" charset="0"/>
            </a:rPr>
            <a:t>Immune response</a:t>
          </a:r>
          <a:r>
            <a:rPr lang="en-GB" sz="2000" kern="1200" dirty="0">
              <a:latin typeface="Palatino Linotype" panose="02040502050505030304" pitchFamily="18" charset="0"/>
            </a:rPr>
            <a:t>: the coordinated response of cells, tissues and molecules to infectious microorganisms</a:t>
          </a:r>
          <a:endParaRPr lang="en-US" sz="2000" kern="1200" dirty="0">
            <a:latin typeface="Palatino Linotype" panose="02040502050505030304" pitchFamily="18" charset="0"/>
          </a:endParaRPr>
        </a:p>
      </dsp:txBody>
      <dsp:txXfrm>
        <a:off x="26377" y="26377"/>
        <a:ext cx="6646626" cy="847812"/>
      </dsp:txXfrm>
    </dsp:sp>
    <dsp:sp modelId="{F11995D5-2A9B-43C0-A700-1031CE42A24D}">
      <dsp:nvSpPr>
        <dsp:cNvPr id="0" name=""/>
        <dsp:cNvSpPr/>
      </dsp:nvSpPr>
      <dsp:spPr>
        <a:xfrm>
          <a:off x="644414" y="1064305"/>
          <a:ext cx="7694506" cy="900566"/>
        </a:xfrm>
        <a:prstGeom prst="roundRect">
          <a:avLst>
            <a:gd name="adj" fmla="val 10000"/>
          </a:avLst>
        </a:prstGeom>
        <a:solidFill>
          <a:schemeClr val="accent2">
            <a:hueOff val="-904150"/>
            <a:satOff val="-552"/>
            <a:lumOff val="21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If a microorganism infects our body once, there is a high probability that it will try the same thing again</a:t>
          </a:r>
          <a:endParaRPr lang="en-US" sz="2000" kern="1200" dirty="0">
            <a:latin typeface="Palatino Linotype" panose="02040502050505030304" pitchFamily="18" charset="0"/>
          </a:endParaRPr>
        </a:p>
      </dsp:txBody>
      <dsp:txXfrm>
        <a:off x="670791" y="1090682"/>
        <a:ext cx="6411969" cy="847812"/>
      </dsp:txXfrm>
    </dsp:sp>
    <dsp:sp modelId="{64365E77-5B09-43EB-AD3A-0D1FB30B52D5}">
      <dsp:nvSpPr>
        <dsp:cNvPr id="0" name=""/>
        <dsp:cNvSpPr/>
      </dsp:nvSpPr>
      <dsp:spPr>
        <a:xfrm>
          <a:off x="1085233" y="2128610"/>
          <a:ext cx="8082463" cy="900566"/>
        </a:xfrm>
        <a:prstGeom prst="roundRect">
          <a:avLst>
            <a:gd name="adj" fmla="val 10000"/>
          </a:avLst>
        </a:prstGeom>
        <a:solidFill>
          <a:schemeClr val="accent2">
            <a:hueOff val="-1808300"/>
            <a:satOff val="-1104"/>
            <a:lumOff val="431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After all the work it took to get rid of that first infection, it would be a shame to have to do it all over again</a:t>
          </a:r>
          <a:endParaRPr lang="en-US" sz="2000" kern="1200" dirty="0">
            <a:latin typeface="Palatino Linotype" panose="02040502050505030304" pitchFamily="18" charset="0"/>
          </a:endParaRPr>
        </a:p>
      </dsp:txBody>
      <dsp:txXfrm>
        <a:off x="1111610" y="2154987"/>
        <a:ext cx="6748024" cy="847812"/>
      </dsp:txXfrm>
    </dsp:sp>
    <dsp:sp modelId="{FA73F1E2-46FD-495E-B8EA-61BDEB662AE9}">
      <dsp:nvSpPr>
        <dsp:cNvPr id="0" name=""/>
        <dsp:cNvSpPr/>
      </dsp:nvSpPr>
      <dsp:spPr>
        <a:xfrm>
          <a:off x="1923626" y="3192915"/>
          <a:ext cx="7694506" cy="900566"/>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latin typeface="Palatino Linotype" panose="02040502050505030304" pitchFamily="18" charset="0"/>
            </a:rPr>
            <a:t>Карактеристика имунског система је да памти инфективне микроорганизме против којих се борио</a:t>
          </a:r>
          <a:endParaRPr lang="en-US" sz="2000" kern="1200" dirty="0">
            <a:latin typeface="Palatino Linotype" panose="02040502050505030304" pitchFamily="18" charset="0"/>
          </a:endParaRPr>
        </a:p>
      </dsp:txBody>
      <dsp:txXfrm>
        <a:off x="1950003" y="3219292"/>
        <a:ext cx="6411969" cy="847812"/>
      </dsp:txXfrm>
    </dsp:sp>
    <dsp:sp modelId="{BC0BF0B9-DA9F-4C8A-B76F-C674FE140716}">
      <dsp:nvSpPr>
        <dsp:cNvPr id="0" name=""/>
        <dsp:cNvSpPr/>
      </dsp:nvSpPr>
      <dsp:spPr>
        <a:xfrm>
          <a:off x="7109138" y="68975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40846" y="689751"/>
        <a:ext cx="321951" cy="440489"/>
      </dsp:txXfrm>
    </dsp:sp>
    <dsp:sp modelId="{BA190ED4-1F98-4446-84D5-BC62C9FDB7EF}">
      <dsp:nvSpPr>
        <dsp:cNvPr id="0" name=""/>
        <dsp:cNvSpPr/>
      </dsp:nvSpPr>
      <dsp:spPr>
        <a:xfrm>
          <a:off x="7753553" y="1754057"/>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885261" y="1754057"/>
        <a:ext cx="321951" cy="440489"/>
      </dsp:txXfrm>
    </dsp:sp>
    <dsp:sp modelId="{B0074B79-8CC2-4F7E-BFB3-E1EFC003B517}">
      <dsp:nvSpPr>
        <dsp:cNvPr id="0" name=""/>
        <dsp:cNvSpPr/>
      </dsp:nvSpPr>
      <dsp:spPr>
        <a:xfrm>
          <a:off x="8388350" y="2818362"/>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20058" y="2818362"/>
        <a:ext cx="321951" cy="4404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0" y="0"/>
          <a:ext cx="7694506" cy="900566"/>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u="sng" kern="1200" dirty="0">
              <a:latin typeface="Palatino Linotype" panose="02040502050505030304" pitchFamily="18" charset="0"/>
            </a:rPr>
            <a:t>Immune response</a:t>
          </a:r>
          <a:r>
            <a:rPr lang="en-GB" sz="2000" kern="1200" dirty="0">
              <a:latin typeface="Palatino Linotype" panose="02040502050505030304" pitchFamily="18" charset="0"/>
            </a:rPr>
            <a:t>: the coordinated response of cells, tissues and molecules to infectious microorganisms</a:t>
          </a:r>
          <a:endParaRPr lang="en-US" sz="2000" kern="1200" dirty="0">
            <a:latin typeface="Palatino Linotype" panose="02040502050505030304" pitchFamily="18" charset="0"/>
          </a:endParaRPr>
        </a:p>
      </dsp:txBody>
      <dsp:txXfrm>
        <a:off x="26377" y="26377"/>
        <a:ext cx="6646626" cy="847812"/>
      </dsp:txXfrm>
    </dsp:sp>
    <dsp:sp modelId="{F11995D5-2A9B-43C0-A700-1031CE42A24D}">
      <dsp:nvSpPr>
        <dsp:cNvPr id="0" name=""/>
        <dsp:cNvSpPr/>
      </dsp:nvSpPr>
      <dsp:spPr>
        <a:xfrm>
          <a:off x="644414" y="1064305"/>
          <a:ext cx="7694506" cy="900566"/>
        </a:xfrm>
        <a:prstGeom prst="roundRect">
          <a:avLst>
            <a:gd name="adj" fmla="val 10000"/>
          </a:avLst>
        </a:prstGeom>
        <a:solidFill>
          <a:schemeClr val="accent2">
            <a:hueOff val="-904150"/>
            <a:satOff val="-552"/>
            <a:lumOff val="21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If a microorganism infects our body once, there is a high probability that it will try the same thing again</a:t>
          </a:r>
          <a:endParaRPr lang="en-US" sz="2000" kern="1200" dirty="0">
            <a:latin typeface="Palatino Linotype" panose="02040502050505030304" pitchFamily="18" charset="0"/>
          </a:endParaRPr>
        </a:p>
      </dsp:txBody>
      <dsp:txXfrm>
        <a:off x="670791" y="1090682"/>
        <a:ext cx="6411969" cy="847812"/>
      </dsp:txXfrm>
    </dsp:sp>
    <dsp:sp modelId="{64365E77-5B09-43EB-AD3A-0D1FB30B52D5}">
      <dsp:nvSpPr>
        <dsp:cNvPr id="0" name=""/>
        <dsp:cNvSpPr/>
      </dsp:nvSpPr>
      <dsp:spPr>
        <a:xfrm>
          <a:off x="1087310" y="2128610"/>
          <a:ext cx="8082463" cy="900566"/>
        </a:xfrm>
        <a:prstGeom prst="roundRect">
          <a:avLst>
            <a:gd name="adj" fmla="val 10000"/>
          </a:avLst>
        </a:prstGeom>
        <a:solidFill>
          <a:schemeClr val="accent2">
            <a:hueOff val="-1808300"/>
            <a:satOff val="-1104"/>
            <a:lumOff val="431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After all the work it took to get rid of that first infection, it would be a shame to have to do it all over again</a:t>
          </a:r>
          <a:endParaRPr lang="en-US" sz="2000" kern="1200" dirty="0">
            <a:latin typeface="Palatino Linotype" panose="02040502050505030304" pitchFamily="18" charset="0"/>
          </a:endParaRPr>
        </a:p>
      </dsp:txBody>
      <dsp:txXfrm>
        <a:off x="1113687" y="2154987"/>
        <a:ext cx="6748024" cy="847812"/>
      </dsp:txXfrm>
    </dsp:sp>
    <dsp:sp modelId="{FA73F1E2-46FD-495E-B8EA-61BDEB662AE9}">
      <dsp:nvSpPr>
        <dsp:cNvPr id="0" name=""/>
        <dsp:cNvSpPr/>
      </dsp:nvSpPr>
      <dsp:spPr>
        <a:xfrm>
          <a:off x="1923626" y="3192915"/>
          <a:ext cx="7694506" cy="900566"/>
        </a:xfrm>
        <a:prstGeom prst="roundRect">
          <a:avLst>
            <a:gd name="adj" fmla="val 10000"/>
          </a:avLst>
        </a:prstGeom>
        <a:solidFill>
          <a:schemeClr val="accent2">
            <a:hueOff val="-2712450"/>
            <a:satOff val="-1656"/>
            <a:lumOff val="647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An amazing feature of immune system is that it remembers the infections it has fought</a:t>
          </a:r>
          <a:endParaRPr lang="en-US" sz="2000" kern="1200" dirty="0">
            <a:latin typeface="Palatino Linotype" panose="02040502050505030304" pitchFamily="18" charset="0"/>
          </a:endParaRPr>
        </a:p>
      </dsp:txBody>
      <dsp:txXfrm>
        <a:off x="1950003" y="3219292"/>
        <a:ext cx="6411969" cy="847812"/>
      </dsp:txXfrm>
    </dsp:sp>
    <dsp:sp modelId="{BC0BF0B9-DA9F-4C8A-B76F-C674FE140716}">
      <dsp:nvSpPr>
        <dsp:cNvPr id="0" name=""/>
        <dsp:cNvSpPr/>
      </dsp:nvSpPr>
      <dsp:spPr>
        <a:xfrm>
          <a:off x="7109138" y="68975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40846" y="689751"/>
        <a:ext cx="321951" cy="440489"/>
      </dsp:txXfrm>
    </dsp:sp>
    <dsp:sp modelId="{BA190ED4-1F98-4446-84D5-BC62C9FDB7EF}">
      <dsp:nvSpPr>
        <dsp:cNvPr id="0" name=""/>
        <dsp:cNvSpPr/>
      </dsp:nvSpPr>
      <dsp:spPr>
        <a:xfrm>
          <a:off x="7753553" y="1754057"/>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885261" y="1754057"/>
        <a:ext cx="321951" cy="440489"/>
      </dsp:txXfrm>
    </dsp:sp>
    <dsp:sp modelId="{B0074B79-8CC2-4F7E-BFB3-E1EFC003B517}">
      <dsp:nvSpPr>
        <dsp:cNvPr id="0" name=""/>
        <dsp:cNvSpPr/>
      </dsp:nvSpPr>
      <dsp:spPr>
        <a:xfrm>
          <a:off x="8388350" y="2818362"/>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20058" y="2818362"/>
        <a:ext cx="321951" cy="44048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38" y="647245"/>
          <a:ext cx="7790995" cy="1015082"/>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latin typeface="Palatino Linotype" panose="02040502050505030304" pitchFamily="18" charset="0"/>
            </a:rPr>
            <a:t>На крају борбе између имунског система и инфекције, неке имунске ћелије се претварају у Меморијске лимфоците</a:t>
          </a:r>
          <a:endParaRPr lang="en-US" sz="2000" kern="1200" dirty="0">
            <a:latin typeface="Palatino Linotype" panose="02040502050505030304" pitchFamily="18" charset="0"/>
          </a:endParaRPr>
        </a:p>
      </dsp:txBody>
      <dsp:txXfrm>
        <a:off x="29693" y="676976"/>
        <a:ext cx="6723929" cy="955620"/>
      </dsp:txXfrm>
    </dsp:sp>
    <dsp:sp modelId="{F11995D5-2A9B-43C0-A700-1031CE42A24D}">
      <dsp:nvSpPr>
        <dsp:cNvPr id="0" name=""/>
        <dsp:cNvSpPr/>
      </dsp:nvSpPr>
      <dsp:spPr>
        <a:xfrm>
          <a:off x="678078" y="1803949"/>
          <a:ext cx="7694506" cy="731835"/>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solidFill>
                <a:schemeClr val="bg1"/>
              </a:solidFill>
              <a:effectLst/>
              <a:latin typeface="Palatino Linotype" panose="02040502050505030304" pitchFamily="18" charset="0"/>
              <a:ea typeface="Calibri" panose="020F0502020204030204" pitchFamily="34" charset="0"/>
            </a:rPr>
            <a:t>Меморијски лимфоцити памте микрорганизме против којих су се борили</a:t>
          </a:r>
          <a:endParaRPr lang="en-US" sz="2000" kern="1200" dirty="0">
            <a:solidFill>
              <a:schemeClr val="bg1"/>
            </a:solidFill>
            <a:latin typeface="Palatino Linotype" panose="02040502050505030304" pitchFamily="18" charset="0"/>
          </a:endParaRPr>
        </a:p>
      </dsp:txBody>
      <dsp:txXfrm>
        <a:off x="699513" y="1825384"/>
        <a:ext cx="6421853" cy="688965"/>
      </dsp:txXfrm>
    </dsp:sp>
    <dsp:sp modelId="{64365E77-5B09-43EB-AD3A-0D1FB30B52D5}">
      <dsp:nvSpPr>
        <dsp:cNvPr id="0" name=""/>
        <dsp:cNvSpPr/>
      </dsp:nvSpPr>
      <dsp:spPr>
        <a:xfrm>
          <a:off x="1293792" y="2687218"/>
          <a:ext cx="7694506" cy="368070"/>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solidFill>
                <a:schemeClr val="bg1"/>
              </a:solidFill>
              <a:effectLst/>
              <a:latin typeface="Palatino Linotype" panose="02040502050505030304" pitchFamily="18" charset="0"/>
              <a:ea typeface="Calibri" panose="020F0502020204030204" pitchFamily="34" charset="0"/>
            </a:rPr>
            <a:t>Живе у нашем телу дуго </a:t>
          </a:r>
          <a:r>
            <a:rPr lang="en-GB" sz="2000" kern="1200" dirty="0">
              <a:solidFill>
                <a:schemeClr val="bg1"/>
              </a:solidFill>
              <a:effectLst/>
              <a:latin typeface="Palatino Linotype" panose="02040502050505030304" pitchFamily="18" charset="0"/>
              <a:ea typeface="Calibri" panose="020F0502020204030204" pitchFamily="34" charset="0"/>
            </a:rPr>
            <a:t>(40 </a:t>
          </a:r>
          <a:r>
            <a:rPr lang="sr-Cyrl-RS" sz="2000" kern="1200" dirty="0">
              <a:solidFill>
                <a:schemeClr val="bg1"/>
              </a:solidFill>
              <a:effectLst/>
              <a:latin typeface="Palatino Linotype" panose="02040502050505030304" pitchFamily="18" charset="0"/>
              <a:ea typeface="Calibri" panose="020F0502020204030204" pitchFamily="34" charset="0"/>
            </a:rPr>
            <a:t>година</a:t>
          </a:r>
          <a:r>
            <a:rPr lang="en-GB" sz="2000" kern="1200" dirty="0">
              <a:solidFill>
                <a:schemeClr val="bg1"/>
              </a:solidFill>
              <a:effectLst/>
              <a:latin typeface="Palatino Linotype" panose="02040502050505030304" pitchFamily="18" charset="0"/>
              <a:ea typeface="Calibri" panose="020F0502020204030204" pitchFamily="34" charset="0"/>
            </a:rPr>
            <a:t>)</a:t>
          </a:r>
          <a:endParaRPr lang="en-US" sz="2000" kern="1200" dirty="0">
            <a:solidFill>
              <a:schemeClr val="bg1"/>
            </a:solidFill>
            <a:latin typeface="Palatino Linotype" panose="02040502050505030304" pitchFamily="18" charset="0"/>
          </a:endParaRPr>
        </a:p>
      </dsp:txBody>
      <dsp:txXfrm>
        <a:off x="1304572" y="2697998"/>
        <a:ext cx="6452781" cy="346510"/>
      </dsp:txXfrm>
    </dsp:sp>
    <dsp:sp modelId="{FA73F1E2-46FD-495E-B8EA-61BDEB662AE9}">
      <dsp:nvSpPr>
        <dsp:cNvPr id="0" name=""/>
        <dsp:cNvSpPr/>
      </dsp:nvSpPr>
      <dsp:spPr>
        <a:xfrm>
          <a:off x="1947748" y="3217334"/>
          <a:ext cx="7694506" cy="661258"/>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solidFill>
                <a:schemeClr val="bg1"/>
              </a:solidFill>
              <a:effectLst/>
              <a:latin typeface="Palatino Linotype" panose="02040502050505030304" pitchFamily="18" charset="0"/>
              <a:ea typeface="Calibri" panose="020F0502020204030204" pitchFamily="34" charset="0"/>
            </a:rPr>
            <a:t>Остају у приправности да брзо препознају и нападну сваки микроорганизам који се врати</a:t>
          </a:r>
          <a:endParaRPr lang="en-US" sz="2000" kern="1200" dirty="0">
            <a:solidFill>
              <a:schemeClr val="bg1"/>
            </a:solidFill>
            <a:latin typeface="Palatino Linotype" panose="02040502050505030304" pitchFamily="18" charset="0"/>
          </a:endParaRPr>
        </a:p>
      </dsp:txBody>
      <dsp:txXfrm>
        <a:off x="1967116" y="3236702"/>
        <a:ext cx="6425987" cy="622522"/>
      </dsp:txXfrm>
    </dsp:sp>
    <dsp:sp modelId="{BC0BF0B9-DA9F-4C8A-B76F-C674FE140716}">
      <dsp:nvSpPr>
        <dsp:cNvPr id="0" name=""/>
        <dsp:cNvSpPr/>
      </dsp:nvSpPr>
      <dsp:spPr>
        <a:xfrm>
          <a:off x="7133260" y="718380"/>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64968" y="718380"/>
        <a:ext cx="321951" cy="440489"/>
      </dsp:txXfrm>
    </dsp:sp>
    <dsp:sp modelId="{BA190ED4-1F98-4446-84D5-BC62C9FDB7EF}">
      <dsp:nvSpPr>
        <dsp:cNvPr id="0" name=""/>
        <dsp:cNvSpPr/>
      </dsp:nvSpPr>
      <dsp:spPr>
        <a:xfrm>
          <a:off x="7777675" y="1782686"/>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909383" y="1782686"/>
        <a:ext cx="321951" cy="440489"/>
      </dsp:txXfrm>
    </dsp:sp>
    <dsp:sp modelId="{B0074B79-8CC2-4F7E-BFB3-E1EFC003B517}">
      <dsp:nvSpPr>
        <dsp:cNvPr id="0" name=""/>
        <dsp:cNvSpPr/>
      </dsp:nvSpPr>
      <dsp:spPr>
        <a:xfrm>
          <a:off x="8412472" y="284699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44180" y="2846991"/>
        <a:ext cx="321951" cy="44048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38" y="647245"/>
          <a:ext cx="7790995" cy="1015082"/>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At the end of the battle between immune system and infection, some immune cells turn into Memory cells</a:t>
          </a:r>
          <a:endParaRPr lang="en-US" sz="2000" kern="1200" dirty="0">
            <a:latin typeface="Palatino Linotype" panose="02040502050505030304" pitchFamily="18" charset="0"/>
          </a:endParaRPr>
        </a:p>
      </dsp:txBody>
      <dsp:txXfrm>
        <a:off x="29693" y="676976"/>
        <a:ext cx="6723929" cy="955620"/>
      </dsp:txXfrm>
    </dsp:sp>
    <dsp:sp modelId="{F11995D5-2A9B-43C0-A700-1031CE42A24D}">
      <dsp:nvSpPr>
        <dsp:cNvPr id="0" name=""/>
        <dsp:cNvSpPr/>
      </dsp:nvSpPr>
      <dsp:spPr>
        <a:xfrm>
          <a:off x="678078" y="1803949"/>
          <a:ext cx="7694506" cy="731835"/>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solidFill>
                <a:schemeClr val="bg1"/>
              </a:solidFill>
              <a:effectLst/>
              <a:latin typeface="Palatino Linotype" panose="02040502050505030304" pitchFamily="18" charset="0"/>
              <a:ea typeface="Calibri" panose="020F0502020204030204" pitchFamily="34" charset="0"/>
            </a:rPr>
            <a:t>Меморијски лимфоцити памте микрорганизме против којих су се борили</a:t>
          </a:r>
          <a:endParaRPr lang="en-US" sz="2000" kern="1200" dirty="0">
            <a:solidFill>
              <a:schemeClr val="bg1"/>
            </a:solidFill>
            <a:latin typeface="Palatino Linotype" panose="02040502050505030304" pitchFamily="18" charset="0"/>
          </a:endParaRPr>
        </a:p>
      </dsp:txBody>
      <dsp:txXfrm>
        <a:off x="699513" y="1825384"/>
        <a:ext cx="6421853" cy="688965"/>
      </dsp:txXfrm>
    </dsp:sp>
    <dsp:sp modelId="{64365E77-5B09-43EB-AD3A-0D1FB30B52D5}">
      <dsp:nvSpPr>
        <dsp:cNvPr id="0" name=""/>
        <dsp:cNvSpPr/>
      </dsp:nvSpPr>
      <dsp:spPr>
        <a:xfrm>
          <a:off x="1293792" y="2687218"/>
          <a:ext cx="7694506" cy="368070"/>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solidFill>
                <a:schemeClr val="bg1"/>
              </a:solidFill>
              <a:effectLst/>
              <a:latin typeface="Palatino Linotype" panose="02040502050505030304" pitchFamily="18" charset="0"/>
              <a:ea typeface="Calibri" panose="020F0502020204030204" pitchFamily="34" charset="0"/>
            </a:rPr>
            <a:t>Живе у нашем телу дуго </a:t>
          </a:r>
          <a:r>
            <a:rPr lang="en-GB" sz="2000" kern="1200" dirty="0">
              <a:solidFill>
                <a:schemeClr val="bg1"/>
              </a:solidFill>
              <a:effectLst/>
              <a:latin typeface="Palatino Linotype" panose="02040502050505030304" pitchFamily="18" charset="0"/>
              <a:ea typeface="Calibri" panose="020F0502020204030204" pitchFamily="34" charset="0"/>
            </a:rPr>
            <a:t>(40 </a:t>
          </a:r>
          <a:r>
            <a:rPr lang="sr-Cyrl-RS" sz="2000" kern="1200" dirty="0">
              <a:solidFill>
                <a:schemeClr val="bg1"/>
              </a:solidFill>
              <a:effectLst/>
              <a:latin typeface="Palatino Linotype" panose="02040502050505030304" pitchFamily="18" charset="0"/>
              <a:ea typeface="Calibri" panose="020F0502020204030204" pitchFamily="34" charset="0"/>
            </a:rPr>
            <a:t>година</a:t>
          </a:r>
          <a:r>
            <a:rPr lang="en-GB" sz="2000" kern="1200" dirty="0">
              <a:solidFill>
                <a:schemeClr val="bg1"/>
              </a:solidFill>
              <a:effectLst/>
              <a:latin typeface="Palatino Linotype" panose="02040502050505030304" pitchFamily="18" charset="0"/>
              <a:ea typeface="Calibri" panose="020F0502020204030204" pitchFamily="34" charset="0"/>
            </a:rPr>
            <a:t>)</a:t>
          </a:r>
          <a:endParaRPr lang="en-US" sz="2000" kern="1200" dirty="0">
            <a:solidFill>
              <a:schemeClr val="bg1"/>
            </a:solidFill>
            <a:latin typeface="Palatino Linotype" panose="02040502050505030304" pitchFamily="18" charset="0"/>
          </a:endParaRPr>
        </a:p>
      </dsp:txBody>
      <dsp:txXfrm>
        <a:off x="1304572" y="2697998"/>
        <a:ext cx="6452781" cy="346510"/>
      </dsp:txXfrm>
    </dsp:sp>
    <dsp:sp modelId="{FA73F1E2-46FD-495E-B8EA-61BDEB662AE9}">
      <dsp:nvSpPr>
        <dsp:cNvPr id="0" name=""/>
        <dsp:cNvSpPr/>
      </dsp:nvSpPr>
      <dsp:spPr>
        <a:xfrm>
          <a:off x="1947748" y="3217334"/>
          <a:ext cx="7694506" cy="661258"/>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solidFill>
                <a:schemeClr val="bg1"/>
              </a:solidFill>
              <a:effectLst/>
              <a:latin typeface="Palatino Linotype" panose="02040502050505030304" pitchFamily="18" charset="0"/>
              <a:ea typeface="Calibri" panose="020F0502020204030204" pitchFamily="34" charset="0"/>
            </a:rPr>
            <a:t>Остају у приправности да брзо препознају и нападну сваки микроорганизам који се врати</a:t>
          </a:r>
          <a:endParaRPr lang="en-US" sz="2000" kern="1200" dirty="0">
            <a:solidFill>
              <a:schemeClr val="bg1"/>
            </a:solidFill>
            <a:latin typeface="Palatino Linotype" panose="02040502050505030304" pitchFamily="18" charset="0"/>
          </a:endParaRPr>
        </a:p>
      </dsp:txBody>
      <dsp:txXfrm>
        <a:off x="1967116" y="3236702"/>
        <a:ext cx="6425987" cy="622522"/>
      </dsp:txXfrm>
    </dsp:sp>
    <dsp:sp modelId="{BC0BF0B9-DA9F-4C8A-B76F-C674FE140716}">
      <dsp:nvSpPr>
        <dsp:cNvPr id="0" name=""/>
        <dsp:cNvSpPr/>
      </dsp:nvSpPr>
      <dsp:spPr>
        <a:xfrm>
          <a:off x="7133260" y="718380"/>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64968" y="718380"/>
        <a:ext cx="321951" cy="440489"/>
      </dsp:txXfrm>
    </dsp:sp>
    <dsp:sp modelId="{BA190ED4-1F98-4446-84D5-BC62C9FDB7EF}">
      <dsp:nvSpPr>
        <dsp:cNvPr id="0" name=""/>
        <dsp:cNvSpPr/>
      </dsp:nvSpPr>
      <dsp:spPr>
        <a:xfrm>
          <a:off x="7777675" y="1782686"/>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909383" y="1782686"/>
        <a:ext cx="321951" cy="440489"/>
      </dsp:txXfrm>
    </dsp:sp>
    <dsp:sp modelId="{B0074B79-8CC2-4F7E-BFB3-E1EFC003B517}">
      <dsp:nvSpPr>
        <dsp:cNvPr id="0" name=""/>
        <dsp:cNvSpPr/>
      </dsp:nvSpPr>
      <dsp:spPr>
        <a:xfrm>
          <a:off x="8412472" y="284699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44180" y="2846991"/>
        <a:ext cx="321951" cy="44048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38" y="647245"/>
          <a:ext cx="7790995" cy="1015082"/>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At the end of the battle between immune system and infection, some immune cells turn into Memory cells</a:t>
          </a:r>
          <a:endParaRPr lang="en-US" sz="2000" kern="1200" dirty="0">
            <a:latin typeface="Palatino Linotype" panose="02040502050505030304" pitchFamily="18" charset="0"/>
          </a:endParaRPr>
        </a:p>
      </dsp:txBody>
      <dsp:txXfrm>
        <a:off x="29693" y="676976"/>
        <a:ext cx="6723929" cy="955620"/>
      </dsp:txXfrm>
    </dsp:sp>
    <dsp:sp modelId="{F11995D5-2A9B-43C0-A700-1031CE42A24D}">
      <dsp:nvSpPr>
        <dsp:cNvPr id="0" name=""/>
        <dsp:cNvSpPr/>
      </dsp:nvSpPr>
      <dsp:spPr>
        <a:xfrm>
          <a:off x="678078" y="1803949"/>
          <a:ext cx="7694506" cy="731835"/>
        </a:xfrm>
        <a:prstGeom prst="roundRect">
          <a:avLst>
            <a:gd name="adj" fmla="val 10000"/>
          </a:avLst>
        </a:prstGeom>
        <a:solidFill>
          <a:schemeClr val="accent2">
            <a:hueOff val="-904150"/>
            <a:satOff val="-552"/>
            <a:lumOff val="21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solidFill>
                <a:schemeClr val="bg1"/>
              </a:solidFill>
              <a:effectLst/>
              <a:latin typeface="Palatino Linotype" panose="02040502050505030304" pitchFamily="18" charset="0"/>
              <a:ea typeface="Calibri" panose="020F0502020204030204" pitchFamily="34" charset="0"/>
            </a:rPr>
            <a:t>Memory cells remember the microorganism they just fought</a:t>
          </a:r>
          <a:endParaRPr lang="en-US" sz="2000" kern="1200" dirty="0">
            <a:solidFill>
              <a:schemeClr val="bg1"/>
            </a:solidFill>
            <a:latin typeface="Palatino Linotype" panose="02040502050505030304" pitchFamily="18" charset="0"/>
          </a:endParaRPr>
        </a:p>
      </dsp:txBody>
      <dsp:txXfrm>
        <a:off x="699513" y="1825384"/>
        <a:ext cx="6421853" cy="688965"/>
      </dsp:txXfrm>
    </dsp:sp>
    <dsp:sp modelId="{64365E77-5B09-43EB-AD3A-0D1FB30B52D5}">
      <dsp:nvSpPr>
        <dsp:cNvPr id="0" name=""/>
        <dsp:cNvSpPr/>
      </dsp:nvSpPr>
      <dsp:spPr>
        <a:xfrm>
          <a:off x="1293792" y="2687218"/>
          <a:ext cx="7694506" cy="368070"/>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solidFill>
                <a:schemeClr val="bg1"/>
              </a:solidFill>
              <a:effectLst/>
              <a:latin typeface="Palatino Linotype" panose="02040502050505030304" pitchFamily="18" charset="0"/>
              <a:ea typeface="Calibri" panose="020F0502020204030204" pitchFamily="34" charset="0"/>
            </a:rPr>
            <a:t>Живе у нашем телу дуго </a:t>
          </a:r>
          <a:r>
            <a:rPr lang="en-GB" sz="2000" kern="1200" dirty="0">
              <a:solidFill>
                <a:schemeClr val="bg1"/>
              </a:solidFill>
              <a:effectLst/>
              <a:latin typeface="Palatino Linotype" panose="02040502050505030304" pitchFamily="18" charset="0"/>
              <a:ea typeface="Calibri" panose="020F0502020204030204" pitchFamily="34" charset="0"/>
            </a:rPr>
            <a:t>(40 </a:t>
          </a:r>
          <a:r>
            <a:rPr lang="sr-Cyrl-RS" sz="2000" kern="1200" dirty="0">
              <a:solidFill>
                <a:schemeClr val="bg1"/>
              </a:solidFill>
              <a:effectLst/>
              <a:latin typeface="Palatino Linotype" panose="02040502050505030304" pitchFamily="18" charset="0"/>
              <a:ea typeface="Calibri" panose="020F0502020204030204" pitchFamily="34" charset="0"/>
            </a:rPr>
            <a:t>година</a:t>
          </a:r>
          <a:r>
            <a:rPr lang="en-GB" sz="2000" kern="1200" dirty="0">
              <a:solidFill>
                <a:schemeClr val="bg1"/>
              </a:solidFill>
              <a:effectLst/>
              <a:latin typeface="Palatino Linotype" panose="02040502050505030304" pitchFamily="18" charset="0"/>
              <a:ea typeface="Calibri" panose="020F0502020204030204" pitchFamily="34" charset="0"/>
            </a:rPr>
            <a:t>)</a:t>
          </a:r>
          <a:endParaRPr lang="en-US" sz="2000" kern="1200" dirty="0">
            <a:solidFill>
              <a:schemeClr val="bg1"/>
            </a:solidFill>
            <a:latin typeface="Palatino Linotype" panose="02040502050505030304" pitchFamily="18" charset="0"/>
          </a:endParaRPr>
        </a:p>
      </dsp:txBody>
      <dsp:txXfrm>
        <a:off x="1304572" y="2697998"/>
        <a:ext cx="6452781" cy="346510"/>
      </dsp:txXfrm>
    </dsp:sp>
    <dsp:sp modelId="{FA73F1E2-46FD-495E-B8EA-61BDEB662AE9}">
      <dsp:nvSpPr>
        <dsp:cNvPr id="0" name=""/>
        <dsp:cNvSpPr/>
      </dsp:nvSpPr>
      <dsp:spPr>
        <a:xfrm>
          <a:off x="1947748" y="3217334"/>
          <a:ext cx="7694506" cy="661258"/>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solidFill>
                <a:schemeClr val="bg1"/>
              </a:solidFill>
              <a:effectLst/>
              <a:latin typeface="Palatino Linotype" panose="02040502050505030304" pitchFamily="18" charset="0"/>
              <a:ea typeface="Calibri" panose="020F0502020204030204" pitchFamily="34" charset="0"/>
            </a:rPr>
            <a:t>Остају у приправности да брзо препознају и нападну сваки микроорганизам који се врати</a:t>
          </a:r>
          <a:endParaRPr lang="en-US" sz="2000" kern="1200" dirty="0">
            <a:solidFill>
              <a:schemeClr val="bg1"/>
            </a:solidFill>
            <a:latin typeface="Palatino Linotype" panose="02040502050505030304" pitchFamily="18" charset="0"/>
          </a:endParaRPr>
        </a:p>
      </dsp:txBody>
      <dsp:txXfrm>
        <a:off x="1967116" y="3236702"/>
        <a:ext cx="6425987" cy="622522"/>
      </dsp:txXfrm>
    </dsp:sp>
    <dsp:sp modelId="{BC0BF0B9-DA9F-4C8A-B76F-C674FE140716}">
      <dsp:nvSpPr>
        <dsp:cNvPr id="0" name=""/>
        <dsp:cNvSpPr/>
      </dsp:nvSpPr>
      <dsp:spPr>
        <a:xfrm>
          <a:off x="7133260" y="718380"/>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64968" y="718380"/>
        <a:ext cx="321951" cy="440489"/>
      </dsp:txXfrm>
    </dsp:sp>
    <dsp:sp modelId="{BA190ED4-1F98-4446-84D5-BC62C9FDB7EF}">
      <dsp:nvSpPr>
        <dsp:cNvPr id="0" name=""/>
        <dsp:cNvSpPr/>
      </dsp:nvSpPr>
      <dsp:spPr>
        <a:xfrm>
          <a:off x="7777675" y="1782686"/>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909383" y="1782686"/>
        <a:ext cx="321951" cy="440489"/>
      </dsp:txXfrm>
    </dsp:sp>
    <dsp:sp modelId="{B0074B79-8CC2-4F7E-BFB3-E1EFC003B517}">
      <dsp:nvSpPr>
        <dsp:cNvPr id="0" name=""/>
        <dsp:cNvSpPr/>
      </dsp:nvSpPr>
      <dsp:spPr>
        <a:xfrm>
          <a:off x="8412472" y="284699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44180" y="2846991"/>
        <a:ext cx="321951" cy="44048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38" y="647245"/>
          <a:ext cx="7790995" cy="1015082"/>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At the end of the battle between immune system and infection, some immune cells turn into Memory cells</a:t>
          </a:r>
          <a:endParaRPr lang="en-US" sz="2000" kern="1200" dirty="0">
            <a:latin typeface="Palatino Linotype" panose="02040502050505030304" pitchFamily="18" charset="0"/>
          </a:endParaRPr>
        </a:p>
      </dsp:txBody>
      <dsp:txXfrm>
        <a:off x="29693" y="676976"/>
        <a:ext cx="6723929" cy="955620"/>
      </dsp:txXfrm>
    </dsp:sp>
    <dsp:sp modelId="{F11995D5-2A9B-43C0-A700-1031CE42A24D}">
      <dsp:nvSpPr>
        <dsp:cNvPr id="0" name=""/>
        <dsp:cNvSpPr/>
      </dsp:nvSpPr>
      <dsp:spPr>
        <a:xfrm>
          <a:off x="678078" y="1803949"/>
          <a:ext cx="7694506" cy="731835"/>
        </a:xfrm>
        <a:prstGeom prst="roundRect">
          <a:avLst>
            <a:gd name="adj" fmla="val 10000"/>
          </a:avLst>
        </a:prstGeom>
        <a:solidFill>
          <a:schemeClr val="accent2">
            <a:hueOff val="-904150"/>
            <a:satOff val="-552"/>
            <a:lumOff val="21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solidFill>
                <a:schemeClr val="bg1"/>
              </a:solidFill>
              <a:effectLst/>
              <a:latin typeface="Palatino Linotype" panose="02040502050505030304" pitchFamily="18" charset="0"/>
              <a:ea typeface="Calibri" panose="020F0502020204030204" pitchFamily="34" charset="0"/>
            </a:rPr>
            <a:t>Memory cells remember the microorganism they just fought</a:t>
          </a:r>
          <a:endParaRPr lang="en-US" sz="2000" kern="1200" dirty="0">
            <a:solidFill>
              <a:schemeClr val="bg1"/>
            </a:solidFill>
            <a:latin typeface="Palatino Linotype" panose="02040502050505030304" pitchFamily="18" charset="0"/>
          </a:endParaRPr>
        </a:p>
      </dsp:txBody>
      <dsp:txXfrm>
        <a:off x="699513" y="1825384"/>
        <a:ext cx="6421853" cy="688965"/>
      </dsp:txXfrm>
    </dsp:sp>
    <dsp:sp modelId="{64365E77-5B09-43EB-AD3A-0D1FB30B52D5}">
      <dsp:nvSpPr>
        <dsp:cNvPr id="0" name=""/>
        <dsp:cNvSpPr/>
      </dsp:nvSpPr>
      <dsp:spPr>
        <a:xfrm>
          <a:off x="1293792" y="2687218"/>
          <a:ext cx="7694506" cy="368070"/>
        </a:xfrm>
        <a:prstGeom prst="roundRect">
          <a:avLst>
            <a:gd name="adj" fmla="val 10000"/>
          </a:avLst>
        </a:prstGeom>
        <a:solidFill>
          <a:schemeClr val="accent2">
            <a:hueOff val="-1808300"/>
            <a:satOff val="-1104"/>
            <a:lumOff val="431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solidFill>
                <a:schemeClr val="bg1"/>
              </a:solidFill>
              <a:effectLst/>
              <a:latin typeface="Palatino Linotype" panose="02040502050505030304" pitchFamily="18" charset="0"/>
              <a:ea typeface="Calibri" panose="020F0502020204030204" pitchFamily="34" charset="0"/>
            </a:rPr>
            <a:t>They live in the body for a long time (40 years)</a:t>
          </a:r>
          <a:endParaRPr lang="en-US" sz="2000" kern="1200" dirty="0">
            <a:solidFill>
              <a:schemeClr val="bg1"/>
            </a:solidFill>
            <a:latin typeface="Palatino Linotype" panose="02040502050505030304" pitchFamily="18" charset="0"/>
          </a:endParaRPr>
        </a:p>
      </dsp:txBody>
      <dsp:txXfrm>
        <a:off x="1304572" y="2697998"/>
        <a:ext cx="6452781" cy="346510"/>
      </dsp:txXfrm>
    </dsp:sp>
    <dsp:sp modelId="{FA73F1E2-46FD-495E-B8EA-61BDEB662AE9}">
      <dsp:nvSpPr>
        <dsp:cNvPr id="0" name=""/>
        <dsp:cNvSpPr/>
      </dsp:nvSpPr>
      <dsp:spPr>
        <a:xfrm>
          <a:off x="1947748" y="3217334"/>
          <a:ext cx="7694506" cy="661258"/>
        </a:xfrm>
        <a:prstGeom prst="roundRect">
          <a:avLst>
            <a:gd name="adj" fmla="val 10000"/>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sr-Cyrl-RS" sz="2000" kern="1200" dirty="0">
              <a:solidFill>
                <a:schemeClr val="bg1"/>
              </a:solidFill>
              <a:effectLst/>
              <a:latin typeface="Palatino Linotype" panose="02040502050505030304" pitchFamily="18" charset="0"/>
              <a:ea typeface="Calibri" panose="020F0502020204030204" pitchFamily="34" charset="0"/>
            </a:rPr>
            <a:t>Остају у приправности да брзо препознају и нападну сваки микроорганизам који се врати</a:t>
          </a:r>
          <a:endParaRPr lang="en-US" sz="2000" kern="1200" dirty="0">
            <a:solidFill>
              <a:schemeClr val="bg1"/>
            </a:solidFill>
            <a:latin typeface="Palatino Linotype" panose="02040502050505030304" pitchFamily="18" charset="0"/>
          </a:endParaRPr>
        </a:p>
      </dsp:txBody>
      <dsp:txXfrm>
        <a:off x="1967116" y="3236702"/>
        <a:ext cx="6425987" cy="622522"/>
      </dsp:txXfrm>
    </dsp:sp>
    <dsp:sp modelId="{BC0BF0B9-DA9F-4C8A-B76F-C674FE140716}">
      <dsp:nvSpPr>
        <dsp:cNvPr id="0" name=""/>
        <dsp:cNvSpPr/>
      </dsp:nvSpPr>
      <dsp:spPr>
        <a:xfrm>
          <a:off x="7133260" y="718380"/>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64968" y="718380"/>
        <a:ext cx="321951" cy="440489"/>
      </dsp:txXfrm>
    </dsp:sp>
    <dsp:sp modelId="{BA190ED4-1F98-4446-84D5-BC62C9FDB7EF}">
      <dsp:nvSpPr>
        <dsp:cNvPr id="0" name=""/>
        <dsp:cNvSpPr/>
      </dsp:nvSpPr>
      <dsp:spPr>
        <a:xfrm>
          <a:off x="7777675" y="1782686"/>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909383" y="1782686"/>
        <a:ext cx="321951" cy="440489"/>
      </dsp:txXfrm>
    </dsp:sp>
    <dsp:sp modelId="{B0074B79-8CC2-4F7E-BFB3-E1EFC003B517}">
      <dsp:nvSpPr>
        <dsp:cNvPr id="0" name=""/>
        <dsp:cNvSpPr/>
      </dsp:nvSpPr>
      <dsp:spPr>
        <a:xfrm>
          <a:off x="8412472" y="284699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44180" y="2846991"/>
        <a:ext cx="321951" cy="44048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0F2A0-29EA-4F28-B77C-80092558BA58}">
      <dsp:nvSpPr>
        <dsp:cNvPr id="0" name=""/>
        <dsp:cNvSpPr/>
      </dsp:nvSpPr>
      <dsp:spPr>
        <a:xfrm>
          <a:off x="-38" y="647245"/>
          <a:ext cx="7790995" cy="1015082"/>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Palatino Linotype" panose="02040502050505030304" pitchFamily="18" charset="0"/>
            </a:rPr>
            <a:t>At the end of the battle between immune system and infection, some immune cells turn into Memory cells</a:t>
          </a:r>
          <a:endParaRPr lang="en-US" sz="2000" kern="1200" dirty="0">
            <a:latin typeface="Palatino Linotype" panose="02040502050505030304" pitchFamily="18" charset="0"/>
          </a:endParaRPr>
        </a:p>
      </dsp:txBody>
      <dsp:txXfrm>
        <a:off x="29693" y="676976"/>
        <a:ext cx="6723929" cy="955620"/>
      </dsp:txXfrm>
    </dsp:sp>
    <dsp:sp modelId="{F11995D5-2A9B-43C0-A700-1031CE42A24D}">
      <dsp:nvSpPr>
        <dsp:cNvPr id="0" name=""/>
        <dsp:cNvSpPr/>
      </dsp:nvSpPr>
      <dsp:spPr>
        <a:xfrm>
          <a:off x="678078" y="1803949"/>
          <a:ext cx="7694506" cy="731835"/>
        </a:xfrm>
        <a:prstGeom prst="roundRect">
          <a:avLst>
            <a:gd name="adj" fmla="val 10000"/>
          </a:avLst>
        </a:prstGeom>
        <a:solidFill>
          <a:schemeClr val="accent2">
            <a:hueOff val="-904150"/>
            <a:satOff val="-552"/>
            <a:lumOff val="21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solidFill>
                <a:schemeClr val="bg1"/>
              </a:solidFill>
              <a:effectLst/>
              <a:latin typeface="Palatino Linotype" panose="02040502050505030304" pitchFamily="18" charset="0"/>
              <a:ea typeface="Calibri" panose="020F0502020204030204" pitchFamily="34" charset="0"/>
            </a:rPr>
            <a:t>Memory cells remember the microorganism they just fought</a:t>
          </a:r>
          <a:endParaRPr lang="en-US" sz="2000" kern="1200" dirty="0">
            <a:solidFill>
              <a:schemeClr val="bg1"/>
            </a:solidFill>
            <a:latin typeface="Palatino Linotype" panose="02040502050505030304" pitchFamily="18" charset="0"/>
          </a:endParaRPr>
        </a:p>
      </dsp:txBody>
      <dsp:txXfrm>
        <a:off x="699513" y="1825384"/>
        <a:ext cx="6421853" cy="688965"/>
      </dsp:txXfrm>
    </dsp:sp>
    <dsp:sp modelId="{64365E77-5B09-43EB-AD3A-0D1FB30B52D5}">
      <dsp:nvSpPr>
        <dsp:cNvPr id="0" name=""/>
        <dsp:cNvSpPr/>
      </dsp:nvSpPr>
      <dsp:spPr>
        <a:xfrm>
          <a:off x="1293792" y="2687218"/>
          <a:ext cx="7694506" cy="368070"/>
        </a:xfrm>
        <a:prstGeom prst="roundRect">
          <a:avLst>
            <a:gd name="adj" fmla="val 10000"/>
          </a:avLst>
        </a:prstGeom>
        <a:solidFill>
          <a:schemeClr val="accent2">
            <a:hueOff val="-1808300"/>
            <a:satOff val="-1104"/>
            <a:lumOff val="431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solidFill>
                <a:schemeClr val="bg1"/>
              </a:solidFill>
              <a:effectLst/>
              <a:latin typeface="Palatino Linotype" panose="02040502050505030304" pitchFamily="18" charset="0"/>
              <a:ea typeface="Calibri" panose="020F0502020204030204" pitchFamily="34" charset="0"/>
            </a:rPr>
            <a:t>They live in the body for a long time (40 years)</a:t>
          </a:r>
          <a:endParaRPr lang="en-US" sz="2000" kern="1200" dirty="0">
            <a:solidFill>
              <a:schemeClr val="bg1"/>
            </a:solidFill>
            <a:latin typeface="Palatino Linotype" panose="02040502050505030304" pitchFamily="18" charset="0"/>
          </a:endParaRPr>
        </a:p>
      </dsp:txBody>
      <dsp:txXfrm>
        <a:off x="1304572" y="2697998"/>
        <a:ext cx="6452781" cy="346510"/>
      </dsp:txXfrm>
    </dsp:sp>
    <dsp:sp modelId="{FA73F1E2-46FD-495E-B8EA-61BDEB662AE9}">
      <dsp:nvSpPr>
        <dsp:cNvPr id="0" name=""/>
        <dsp:cNvSpPr/>
      </dsp:nvSpPr>
      <dsp:spPr>
        <a:xfrm>
          <a:off x="1947748" y="3217334"/>
          <a:ext cx="7694506" cy="661258"/>
        </a:xfrm>
        <a:prstGeom prst="roundRect">
          <a:avLst>
            <a:gd name="adj" fmla="val 10000"/>
          </a:avLst>
        </a:prstGeom>
        <a:solidFill>
          <a:schemeClr val="accent2">
            <a:hueOff val="-2712450"/>
            <a:satOff val="-1656"/>
            <a:lumOff val="647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solidFill>
                <a:schemeClr val="bg1"/>
              </a:solidFill>
              <a:effectLst/>
              <a:latin typeface="Palatino Linotype" panose="02040502050505030304" pitchFamily="18" charset="0"/>
              <a:ea typeface="Calibri" panose="020F0502020204030204" pitchFamily="34" charset="0"/>
            </a:rPr>
            <a:t>They stay in the ready-mode to quickly recognize and attack any returning microorganism</a:t>
          </a:r>
          <a:endParaRPr lang="en-US" sz="2000" kern="1200" dirty="0">
            <a:solidFill>
              <a:schemeClr val="bg1"/>
            </a:solidFill>
            <a:latin typeface="Palatino Linotype" panose="02040502050505030304" pitchFamily="18" charset="0"/>
          </a:endParaRPr>
        </a:p>
      </dsp:txBody>
      <dsp:txXfrm>
        <a:off x="1967116" y="3236702"/>
        <a:ext cx="6425987" cy="622522"/>
      </dsp:txXfrm>
    </dsp:sp>
    <dsp:sp modelId="{BC0BF0B9-DA9F-4C8A-B76F-C674FE140716}">
      <dsp:nvSpPr>
        <dsp:cNvPr id="0" name=""/>
        <dsp:cNvSpPr/>
      </dsp:nvSpPr>
      <dsp:spPr>
        <a:xfrm>
          <a:off x="7133260" y="718380"/>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64968" y="718380"/>
        <a:ext cx="321951" cy="440489"/>
      </dsp:txXfrm>
    </dsp:sp>
    <dsp:sp modelId="{BA190ED4-1F98-4446-84D5-BC62C9FDB7EF}">
      <dsp:nvSpPr>
        <dsp:cNvPr id="0" name=""/>
        <dsp:cNvSpPr/>
      </dsp:nvSpPr>
      <dsp:spPr>
        <a:xfrm>
          <a:off x="7777675" y="1782686"/>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909383" y="1782686"/>
        <a:ext cx="321951" cy="440489"/>
      </dsp:txXfrm>
    </dsp:sp>
    <dsp:sp modelId="{B0074B79-8CC2-4F7E-BFB3-E1EFC003B517}">
      <dsp:nvSpPr>
        <dsp:cNvPr id="0" name=""/>
        <dsp:cNvSpPr/>
      </dsp:nvSpPr>
      <dsp:spPr>
        <a:xfrm>
          <a:off x="8412472" y="2846991"/>
          <a:ext cx="585367" cy="585367"/>
        </a:xfrm>
        <a:prstGeom prst="downArrow">
          <a:avLst>
            <a:gd name="adj1" fmla="val 55000"/>
            <a:gd name="adj2" fmla="val 45000"/>
          </a:avLst>
        </a:prstGeom>
        <a:noFill/>
        <a:ln w="19050" cap="rnd"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44180" y="2846991"/>
        <a:ext cx="321951" cy="440489"/>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CFD7E08-A1FD-4D8E-9520-9F618D181C13}" type="datetimeFigureOut">
              <a:rPr lang="en-GB" smtClean="0"/>
              <a:t>07/09/2023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610419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FD7E08-A1FD-4D8E-9520-9F618D181C13}" type="datetimeFigureOut">
              <a:rPr lang="en-GB" smtClean="0"/>
              <a:t>07/09/2023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1856811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FD7E08-A1FD-4D8E-9520-9F618D181C13}" type="datetimeFigureOut">
              <a:rPr lang="en-GB" smtClean="0"/>
              <a:t>07/09/2023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A9B56-1C33-4237-B720-ECC5D61CBF4B}"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8825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FD7E08-A1FD-4D8E-9520-9F618D181C13}" type="datetimeFigureOut">
              <a:rPr lang="en-GB" smtClean="0"/>
              <a:t>07/09/2023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25000900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FD7E08-A1FD-4D8E-9520-9F618D181C13}" type="datetimeFigureOut">
              <a:rPr lang="en-GB" smtClean="0"/>
              <a:t>07/09/2023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A9B56-1C33-4237-B720-ECC5D61CBF4B}"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914454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FD7E08-A1FD-4D8E-9520-9F618D181C13}" type="datetimeFigureOut">
              <a:rPr lang="en-GB" smtClean="0"/>
              <a:t>07/09/2023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32488357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FD7E08-A1FD-4D8E-9520-9F618D181C13}" type="datetimeFigureOut">
              <a:rPr lang="en-GB" smtClean="0"/>
              <a:t>07/09/2023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17517803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FD7E08-A1FD-4D8E-9520-9F618D181C13}" type="datetimeFigureOut">
              <a:rPr lang="en-GB" smtClean="0"/>
              <a:t>07/09/2023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3364478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FD7E08-A1FD-4D8E-9520-9F618D181C13}" type="datetimeFigureOut">
              <a:rPr lang="en-GB" smtClean="0"/>
              <a:t>07/09/2023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2002138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FD7E08-A1FD-4D8E-9520-9F618D181C13}" type="datetimeFigureOut">
              <a:rPr lang="en-GB" smtClean="0"/>
              <a:t>07/09/2023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3510741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CFD7E08-A1FD-4D8E-9520-9F618D181C13}" type="datetimeFigureOut">
              <a:rPr lang="en-GB" smtClean="0"/>
              <a:t>07/09/2023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118219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CFD7E08-A1FD-4D8E-9520-9F618D181C13}" type="datetimeFigureOut">
              <a:rPr lang="en-GB" smtClean="0"/>
              <a:t>07/09/2023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1851187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CFD7E08-A1FD-4D8E-9520-9F618D181C13}" type="datetimeFigureOut">
              <a:rPr lang="en-GB" smtClean="0"/>
              <a:t>07/09/2023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330690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FD7E08-A1FD-4D8E-9520-9F618D181C13}" type="datetimeFigureOut">
              <a:rPr lang="en-GB" smtClean="0"/>
              <a:t>07/09/2023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2293397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CFD7E08-A1FD-4D8E-9520-9F618D181C13}" type="datetimeFigureOut">
              <a:rPr lang="en-GB" smtClean="0"/>
              <a:t>07/09/2023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ADA9B56-1C33-4237-B720-ECC5D61CBF4B}" type="slidenum">
              <a:rPr lang="en-GB" smtClean="0"/>
              <a:t>‹#›</a:t>
            </a:fld>
            <a:endParaRPr lang="en-GB"/>
          </a:p>
        </p:txBody>
      </p:sp>
    </p:spTree>
    <p:extLst>
      <p:ext uri="{BB962C8B-B14F-4D97-AF65-F5344CB8AC3E}">
        <p14:creationId xmlns:p14="http://schemas.microsoft.com/office/powerpoint/2010/main" val="43183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ADA9B56-1C33-4237-B720-ECC5D61CBF4B}" type="slidenum">
              <a:rPr lang="en-GB" smtClean="0"/>
              <a:t>‹#›</a:t>
            </a:fld>
            <a:endParaRPr lang="en-GB"/>
          </a:p>
        </p:txBody>
      </p:sp>
      <p:sp>
        <p:nvSpPr>
          <p:cNvPr id="5" name="Date Placeholder 4"/>
          <p:cNvSpPr>
            <a:spLocks noGrp="1"/>
          </p:cNvSpPr>
          <p:nvPr>
            <p:ph type="dt" sz="half" idx="10"/>
          </p:nvPr>
        </p:nvSpPr>
        <p:spPr/>
        <p:txBody>
          <a:bodyPr/>
          <a:lstStyle/>
          <a:p>
            <a:fld id="{CCFD7E08-A1FD-4D8E-9520-9F618D181C13}" type="datetimeFigureOut">
              <a:rPr lang="en-GB" smtClean="0"/>
              <a:t>07/09/2023</a:t>
            </a:fld>
            <a:endParaRPr lang="en-GB"/>
          </a:p>
        </p:txBody>
      </p:sp>
    </p:spTree>
    <p:extLst>
      <p:ext uri="{BB962C8B-B14F-4D97-AF65-F5344CB8AC3E}">
        <p14:creationId xmlns:p14="http://schemas.microsoft.com/office/powerpoint/2010/main" val="1896649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CFD7E08-A1FD-4D8E-9520-9F618D181C13}" type="datetimeFigureOut">
              <a:rPr lang="en-GB" smtClean="0"/>
              <a:t>07/09/2023</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ADA9B56-1C33-4237-B720-ECC5D61CBF4B}" type="slidenum">
              <a:rPr lang="en-GB" smtClean="0"/>
              <a:t>‹#›</a:t>
            </a:fld>
            <a:endParaRPr lang="en-GB"/>
          </a:p>
        </p:txBody>
      </p:sp>
    </p:spTree>
    <p:extLst>
      <p:ext uri="{BB962C8B-B14F-4D97-AF65-F5344CB8AC3E}">
        <p14:creationId xmlns:p14="http://schemas.microsoft.com/office/powerpoint/2010/main" val="188639065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3.png"/><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0.xml"/><Relationship Id="rId7" Type="http://schemas.openxmlformats.org/officeDocument/2006/relationships/image" Target="../media/image4.jpg"/><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1.xml"/><Relationship Id="rId7" Type="http://schemas.openxmlformats.org/officeDocument/2006/relationships/image" Target="../media/image4.jpg"/><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2.xml"/><Relationship Id="rId7" Type="http://schemas.openxmlformats.org/officeDocument/2006/relationships/image" Target="../media/image4.jpg"/><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image" Target="../media/image6.jpg"/><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6.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rs/url?sa=i&amp;rct=j&amp;q=luj+paster&amp;source=images&amp;cd=&amp;cad=rja&amp;docid=LPoRHAVEii6zjM&amp;tbnid=6G-n3lEFfAFjtM:&amp;ved=0CAUQjRw&amp;url=http://www.navidiku.rs/magazin/zabava/luj-paster-vakcinom-protiv-besnila_12390/&amp;ei=cBGmUeaYJYWR0AWlkIC4Ag&amp;bvm=bv.47008514,d.bGE&amp;psig=AFQjCNGWGYdvjh2ovfFXNlnXpfYmGfYDiA&amp;ust=1369924313161049"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3.png"/><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g"/></Relationships>
</file>

<file path=ppt/slides/_rels/slide6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3.png"/><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3.png"/><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3.png"/><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66C08-2130-4129-B5E1-8A1BEECD2834}"/>
              </a:ext>
            </a:extLst>
          </p:cNvPr>
          <p:cNvSpPr>
            <a:spLocks noGrp="1"/>
          </p:cNvSpPr>
          <p:nvPr>
            <p:ph type="ctrTitle"/>
          </p:nvPr>
        </p:nvSpPr>
        <p:spPr>
          <a:xfrm>
            <a:off x="858309" y="1896768"/>
            <a:ext cx="8894912" cy="2969145"/>
          </a:xfrm>
        </p:spPr>
        <p:txBody>
          <a:bodyPr anchor="ctr">
            <a:noAutofit/>
          </a:bodyPr>
          <a:lstStyle/>
          <a:p>
            <a:pPr algn="ctr"/>
            <a:r>
              <a:rPr lang="en-US" i="1" dirty="0">
                <a:latin typeface="Palatino Linotype" panose="02040502050505030304" pitchFamily="18" charset="0"/>
              </a:rPr>
              <a:t>Vaccines</a:t>
            </a:r>
            <a:endParaRPr lang="en-GB" i="1" dirty="0">
              <a:solidFill>
                <a:srgbClr val="00B050"/>
              </a:solidFill>
              <a:latin typeface="Palatino Linotype" panose="02040502050505030304" pitchFamily="18" charset="0"/>
            </a:endParaRPr>
          </a:p>
        </p:txBody>
      </p:sp>
      <p:pic>
        <p:nvPicPr>
          <p:cNvPr id="20" name="Picture 3">
            <a:extLst>
              <a:ext uri="{FF2B5EF4-FFF2-40B4-BE49-F238E27FC236}">
                <a16:creationId xmlns:a16="http://schemas.microsoft.com/office/drawing/2014/main" id="{AA5515E1-A110-474D-B9AB-BC217FF7548C}"/>
              </a:ext>
            </a:extLst>
          </p:cNvPr>
          <p:cNvPicPr>
            <a:picLocks noChangeAspect="1" noChangeArrowheads="1"/>
          </p:cNvPicPr>
          <p:nvPr/>
        </p:nvPicPr>
        <p:blipFill>
          <a:blip r:embed="rId2" cstate="print"/>
          <a:srcRect/>
          <a:stretch>
            <a:fillRect/>
          </a:stretch>
        </p:blipFill>
        <p:spPr bwMode="auto">
          <a:xfrm>
            <a:off x="2359704" y="-8914"/>
            <a:ext cx="799871" cy="1154453"/>
          </a:xfrm>
          <a:prstGeom prst="rect">
            <a:avLst/>
          </a:prstGeom>
          <a:noFill/>
          <a:ln w="9525">
            <a:noFill/>
            <a:miter lim="800000"/>
            <a:headEnd/>
            <a:tailEnd/>
          </a:ln>
          <a:effectLst/>
        </p:spPr>
      </p:pic>
      <p:pic>
        <p:nvPicPr>
          <p:cNvPr id="22" name="Picture 4">
            <a:extLst>
              <a:ext uri="{FF2B5EF4-FFF2-40B4-BE49-F238E27FC236}">
                <a16:creationId xmlns:a16="http://schemas.microsoft.com/office/drawing/2014/main" id="{947B11C1-DA89-4970-874C-CB32772FBA76}"/>
              </a:ext>
            </a:extLst>
          </p:cNvPr>
          <p:cNvPicPr>
            <a:picLocks noChangeAspect="1" noChangeArrowheads="1"/>
          </p:cNvPicPr>
          <p:nvPr/>
        </p:nvPicPr>
        <p:blipFill>
          <a:blip r:embed="rId3" cstate="print"/>
          <a:srcRect/>
          <a:stretch>
            <a:fillRect/>
          </a:stretch>
        </p:blipFill>
        <p:spPr bwMode="auto">
          <a:xfrm>
            <a:off x="8006170" y="47194"/>
            <a:ext cx="742148" cy="1055500"/>
          </a:xfrm>
          <a:prstGeom prst="rect">
            <a:avLst/>
          </a:prstGeom>
          <a:noFill/>
          <a:ln w="9525">
            <a:noFill/>
            <a:miter lim="800000"/>
            <a:headEnd/>
            <a:tailEnd/>
          </a:ln>
          <a:effectLst/>
        </p:spPr>
      </p:pic>
      <p:sp>
        <p:nvSpPr>
          <p:cNvPr id="24" name="Subtitle 2">
            <a:extLst>
              <a:ext uri="{FF2B5EF4-FFF2-40B4-BE49-F238E27FC236}">
                <a16:creationId xmlns:a16="http://schemas.microsoft.com/office/drawing/2014/main" id="{4E91695E-E0EE-425C-B1A6-A420863C0ADA}"/>
              </a:ext>
            </a:extLst>
          </p:cNvPr>
          <p:cNvSpPr txBox="1">
            <a:spLocks/>
          </p:cNvSpPr>
          <p:nvPr/>
        </p:nvSpPr>
        <p:spPr>
          <a:xfrm>
            <a:off x="2085975" y="47194"/>
            <a:ext cx="6736671" cy="1042239"/>
          </a:xfrm>
          <a:prstGeom prst="rect">
            <a:avLst/>
          </a:prstGeom>
        </p:spPr>
        <p:txBody>
          <a:bodyPr vert="horz" lIns="91440" tIns="45720" rIns="91440" bIns="45720" rtlCol="0" anchor="ctr">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algn="ctr"/>
            <a:r>
              <a:rPr lang="en-US" sz="2000" dirty="0">
                <a:solidFill>
                  <a:schemeClr val="tx2"/>
                </a:solidFill>
                <a:latin typeface="Palatino Linotype" panose="02040502050505030304" pitchFamily="18" charset="0"/>
              </a:rPr>
              <a:t>UNIVERSITY OF KRAGUJEVAC</a:t>
            </a:r>
          </a:p>
          <a:p>
            <a:pPr algn="ctr"/>
            <a:r>
              <a:rPr lang="en-US" sz="2000" dirty="0">
                <a:solidFill>
                  <a:schemeClr val="tx2"/>
                </a:solidFill>
                <a:latin typeface="Palatino Linotype" panose="02040502050505030304" pitchFamily="18" charset="0"/>
              </a:rPr>
              <a:t>FACULTY OF MEDICAL SCIENCES</a:t>
            </a:r>
            <a:endParaRPr lang="en-GB" sz="2000" dirty="0">
              <a:solidFill>
                <a:schemeClr val="tx2"/>
              </a:solidFill>
              <a:latin typeface="Palatino Linotype" panose="02040502050505030304" pitchFamily="18" charset="0"/>
            </a:endParaRPr>
          </a:p>
        </p:txBody>
      </p:sp>
    </p:spTree>
    <p:extLst>
      <p:ext uri="{BB962C8B-B14F-4D97-AF65-F5344CB8AC3E}">
        <p14:creationId xmlns:p14="http://schemas.microsoft.com/office/powerpoint/2010/main" val="1483406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1145064736"/>
              </p:ext>
            </p:extLst>
          </p:nvPr>
        </p:nvGraphicFramePr>
        <p:xfrm>
          <a:off x="62141" y="269149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itle 1">
            <a:extLst>
              <a:ext uri="{FF2B5EF4-FFF2-40B4-BE49-F238E27FC236}">
                <a16:creationId xmlns:a16="http://schemas.microsoft.com/office/drawing/2014/main" id="{93856DE5-35F4-2927-2E7A-3E1EFFDC5821}"/>
              </a:ext>
            </a:extLst>
          </p:cNvPr>
          <p:cNvSpPr txBox="1">
            <a:spLocks/>
          </p:cNvSpPr>
          <p:nvPr/>
        </p:nvSpPr>
        <p:spPr>
          <a:xfrm>
            <a:off x="62141"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i="1" dirty="0">
                <a:latin typeface="Palatino Linotype" panose="02040502050505030304" pitchFamily="18" charset="0"/>
              </a:rPr>
              <a:t>Immune response- Development of memory cells</a:t>
            </a:r>
            <a:endParaRPr lang="en-GB" sz="3000" i="1" dirty="0">
              <a:latin typeface="Palatino Linotype" panose="02040502050505030304" pitchFamily="18" charset="0"/>
            </a:endParaRPr>
          </a:p>
        </p:txBody>
      </p:sp>
      <p:pic>
        <p:nvPicPr>
          <p:cNvPr id="23" name="Picture 22">
            <a:extLst>
              <a:ext uri="{FF2B5EF4-FFF2-40B4-BE49-F238E27FC236}">
                <a16:creationId xmlns:a16="http://schemas.microsoft.com/office/drawing/2014/main" id="{D9EE9005-427C-C55B-DB78-A1F77AD13C89}"/>
              </a:ext>
            </a:extLst>
          </p:cNvPr>
          <p:cNvPicPr>
            <a:picLocks noChangeAspect="1"/>
          </p:cNvPicPr>
          <p:nvPr/>
        </p:nvPicPr>
        <p:blipFill rotWithShape="1">
          <a:blip r:embed="rId7"/>
          <a:srcRect l="3521" t="3475" r="687"/>
          <a:stretch/>
        </p:blipFill>
        <p:spPr>
          <a:xfrm>
            <a:off x="497888" y="603677"/>
            <a:ext cx="8979718" cy="2540433"/>
          </a:xfrm>
          <a:prstGeom prst="rect">
            <a:avLst/>
          </a:prstGeom>
        </p:spPr>
      </p:pic>
      <p:sp>
        <p:nvSpPr>
          <p:cNvPr id="25" name="TextBox 24">
            <a:extLst>
              <a:ext uri="{FF2B5EF4-FFF2-40B4-BE49-F238E27FC236}">
                <a16:creationId xmlns:a16="http://schemas.microsoft.com/office/drawing/2014/main" id="{28D43868-F975-9D62-F677-F9E4B938D3E1}"/>
              </a:ext>
            </a:extLst>
          </p:cNvPr>
          <p:cNvSpPr txBox="1"/>
          <p:nvPr/>
        </p:nvSpPr>
        <p:spPr>
          <a:xfrm>
            <a:off x="2622102" y="6578617"/>
            <a:ext cx="6143624" cy="276999"/>
          </a:xfrm>
          <a:prstGeom prst="rect">
            <a:avLst/>
          </a:prstGeom>
          <a:noFill/>
        </p:spPr>
        <p:txBody>
          <a:bodyPr wrap="square">
            <a:spAutoFit/>
          </a:bodyPr>
          <a:lstStyle/>
          <a:p>
            <a:pPr marL="0" indent="0">
              <a:buNone/>
            </a:pPr>
            <a:r>
              <a:rPr lang="en-US" sz="1200" i="1" dirty="0">
                <a:latin typeface="Palatino Linotype" panose="02040502050505030304" pitchFamily="18" charset="0"/>
              </a:rPr>
              <a:t>Abul K Abbas.</a:t>
            </a:r>
            <a:r>
              <a:rPr lang="sr-Latn-RS" sz="1200" i="1" dirty="0">
                <a:latin typeface="Palatino Linotype" panose="02040502050505030304" pitchFamily="18" charset="0"/>
              </a:rPr>
              <a:t> Cellular and molecular immunolog</a:t>
            </a:r>
            <a:r>
              <a:rPr lang="en-US" sz="1200" i="1" dirty="0">
                <a:latin typeface="Palatino Linotype" panose="02040502050505030304" pitchFamily="18" charset="0"/>
              </a:rPr>
              <a:t>y. Elsevier 2019.</a:t>
            </a:r>
            <a:endParaRPr lang="en-GB" sz="1200" i="1" dirty="0">
              <a:latin typeface="Palatino Linotype" panose="02040502050505030304" pitchFamily="18" charset="0"/>
            </a:endParaRPr>
          </a:p>
        </p:txBody>
      </p:sp>
    </p:spTree>
    <p:extLst>
      <p:ext uri="{BB962C8B-B14F-4D97-AF65-F5344CB8AC3E}">
        <p14:creationId xmlns:p14="http://schemas.microsoft.com/office/powerpoint/2010/main" val="2176873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3021549184"/>
              </p:ext>
            </p:extLst>
          </p:nvPr>
        </p:nvGraphicFramePr>
        <p:xfrm>
          <a:off x="175683" y="59599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id="{3E62687F-ED67-EEB5-17B1-A187AB2C26E5}"/>
              </a:ext>
            </a:extLst>
          </p:cNvPr>
          <p:cNvSpPr txBox="1">
            <a:spLocks/>
          </p:cNvSpPr>
          <p:nvPr/>
        </p:nvSpPr>
        <p:spPr>
          <a:xfrm>
            <a:off x="142043"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3000" i="1" dirty="0">
                <a:latin typeface="Palatino Linotype" panose="02040502050505030304" pitchFamily="18" charset="0"/>
              </a:rPr>
              <a:t>Primary vs. secondary immune response</a:t>
            </a:r>
          </a:p>
        </p:txBody>
      </p:sp>
      <p:pic>
        <p:nvPicPr>
          <p:cNvPr id="6" name="Picture 5" descr="Diagram&#10;&#10;Description automatically generated">
            <a:extLst>
              <a:ext uri="{FF2B5EF4-FFF2-40B4-BE49-F238E27FC236}">
                <a16:creationId xmlns:a16="http://schemas.microsoft.com/office/drawing/2014/main" id="{5D1AE6C8-6718-A84A-931E-BFF17EAE79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40614" y="3483122"/>
            <a:ext cx="6380103" cy="3368963"/>
          </a:xfrm>
          <a:prstGeom prst="rect">
            <a:avLst/>
          </a:prstGeom>
        </p:spPr>
      </p:pic>
      <p:pic>
        <p:nvPicPr>
          <p:cNvPr id="7" name="Picture 6" descr="Diagram&#10;&#10;Description automatically generated">
            <a:extLst>
              <a:ext uri="{FF2B5EF4-FFF2-40B4-BE49-F238E27FC236}">
                <a16:creationId xmlns:a16="http://schemas.microsoft.com/office/drawing/2014/main" id="{666F7914-3F0D-CAC4-4171-12C166A9963F}"/>
              </a:ext>
            </a:extLst>
          </p:cNvPr>
          <p:cNvPicPr>
            <a:picLocks noChangeAspect="1"/>
          </p:cNvPicPr>
          <p:nvPr/>
        </p:nvPicPr>
        <p:blipFill rotWithShape="1">
          <a:blip r:embed="rId8">
            <a:extLst>
              <a:ext uri="{28A0092B-C50C-407E-A947-70E740481C1C}">
                <a14:useLocalDpi xmlns:a14="http://schemas.microsoft.com/office/drawing/2010/main" val="0"/>
              </a:ext>
            </a:extLst>
          </a:blip>
          <a:srcRect l="10729"/>
          <a:stretch/>
        </p:blipFill>
        <p:spPr>
          <a:xfrm>
            <a:off x="6420679" y="5167603"/>
            <a:ext cx="1314326" cy="1293633"/>
          </a:xfrm>
          <a:prstGeom prst="rect">
            <a:avLst/>
          </a:prstGeom>
        </p:spPr>
      </p:pic>
    </p:spTree>
    <p:extLst>
      <p:ext uri="{BB962C8B-B14F-4D97-AF65-F5344CB8AC3E}">
        <p14:creationId xmlns:p14="http://schemas.microsoft.com/office/powerpoint/2010/main" val="9549490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55766074"/>
              </p:ext>
            </p:extLst>
          </p:nvPr>
        </p:nvGraphicFramePr>
        <p:xfrm>
          <a:off x="175683" y="59599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id="{3E62687F-ED67-EEB5-17B1-A187AB2C26E5}"/>
              </a:ext>
            </a:extLst>
          </p:cNvPr>
          <p:cNvSpPr txBox="1">
            <a:spLocks/>
          </p:cNvSpPr>
          <p:nvPr/>
        </p:nvSpPr>
        <p:spPr>
          <a:xfrm>
            <a:off x="142043"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3000" i="1" dirty="0">
                <a:latin typeface="Palatino Linotype" panose="02040502050505030304" pitchFamily="18" charset="0"/>
              </a:rPr>
              <a:t>Primary vs. secondary immune response</a:t>
            </a:r>
          </a:p>
        </p:txBody>
      </p:sp>
      <p:pic>
        <p:nvPicPr>
          <p:cNvPr id="6" name="Picture 5" descr="Diagram&#10;&#10;Description automatically generated">
            <a:extLst>
              <a:ext uri="{FF2B5EF4-FFF2-40B4-BE49-F238E27FC236}">
                <a16:creationId xmlns:a16="http://schemas.microsoft.com/office/drawing/2014/main" id="{5D1AE6C8-6718-A84A-931E-BFF17EAE79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40614" y="3483122"/>
            <a:ext cx="6380103" cy="3368963"/>
          </a:xfrm>
          <a:prstGeom prst="rect">
            <a:avLst/>
          </a:prstGeom>
        </p:spPr>
      </p:pic>
      <p:pic>
        <p:nvPicPr>
          <p:cNvPr id="7" name="Picture 6" descr="Diagram&#10;&#10;Description automatically generated">
            <a:extLst>
              <a:ext uri="{FF2B5EF4-FFF2-40B4-BE49-F238E27FC236}">
                <a16:creationId xmlns:a16="http://schemas.microsoft.com/office/drawing/2014/main" id="{666F7914-3F0D-CAC4-4171-12C166A9963F}"/>
              </a:ext>
            </a:extLst>
          </p:cNvPr>
          <p:cNvPicPr>
            <a:picLocks noChangeAspect="1"/>
          </p:cNvPicPr>
          <p:nvPr/>
        </p:nvPicPr>
        <p:blipFill rotWithShape="1">
          <a:blip r:embed="rId8">
            <a:extLst>
              <a:ext uri="{28A0092B-C50C-407E-A947-70E740481C1C}">
                <a14:useLocalDpi xmlns:a14="http://schemas.microsoft.com/office/drawing/2010/main" val="0"/>
              </a:ext>
            </a:extLst>
          </a:blip>
          <a:srcRect l="10729"/>
          <a:stretch/>
        </p:blipFill>
        <p:spPr>
          <a:xfrm>
            <a:off x="6420679" y="5167603"/>
            <a:ext cx="1314326" cy="1293633"/>
          </a:xfrm>
          <a:prstGeom prst="rect">
            <a:avLst/>
          </a:prstGeom>
        </p:spPr>
      </p:pic>
    </p:spTree>
    <p:extLst>
      <p:ext uri="{BB962C8B-B14F-4D97-AF65-F5344CB8AC3E}">
        <p14:creationId xmlns:p14="http://schemas.microsoft.com/office/powerpoint/2010/main" val="4081279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2620170742"/>
              </p:ext>
            </p:extLst>
          </p:nvPr>
        </p:nvGraphicFramePr>
        <p:xfrm>
          <a:off x="175683" y="59599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id="{3E62687F-ED67-EEB5-17B1-A187AB2C26E5}"/>
              </a:ext>
            </a:extLst>
          </p:cNvPr>
          <p:cNvSpPr txBox="1">
            <a:spLocks/>
          </p:cNvSpPr>
          <p:nvPr/>
        </p:nvSpPr>
        <p:spPr>
          <a:xfrm>
            <a:off x="142043"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3000" i="1" dirty="0">
                <a:latin typeface="Palatino Linotype" panose="02040502050505030304" pitchFamily="18" charset="0"/>
              </a:rPr>
              <a:t>Primary vs. secondary immune response</a:t>
            </a:r>
          </a:p>
        </p:txBody>
      </p:sp>
      <p:pic>
        <p:nvPicPr>
          <p:cNvPr id="6" name="Picture 5" descr="Diagram&#10;&#10;Description automatically generated">
            <a:extLst>
              <a:ext uri="{FF2B5EF4-FFF2-40B4-BE49-F238E27FC236}">
                <a16:creationId xmlns:a16="http://schemas.microsoft.com/office/drawing/2014/main" id="{5D1AE6C8-6718-A84A-931E-BFF17EAE79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40614" y="3483122"/>
            <a:ext cx="6380103" cy="3368963"/>
          </a:xfrm>
          <a:prstGeom prst="rect">
            <a:avLst/>
          </a:prstGeom>
        </p:spPr>
      </p:pic>
      <p:pic>
        <p:nvPicPr>
          <p:cNvPr id="7" name="Picture 6" descr="Diagram&#10;&#10;Description automatically generated">
            <a:extLst>
              <a:ext uri="{FF2B5EF4-FFF2-40B4-BE49-F238E27FC236}">
                <a16:creationId xmlns:a16="http://schemas.microsoft.com/office/drawing/2014/main" id="{666F7914-3F0D-CAC4-4171-12C166A9963F}"/>
              </a:ext>
            </a:extLst>
          </p:cNvPr>
          <p:cNvPicPr>
            <a:picLocks noChangeAspect="1"/>
          </p:cNvPicPr>
          <p:nvPr/>
        </p:nvPicPr>
        <p:blipFill rotWithShape="1">
          <a:blip r:embed="rId8">
            <a:extLst>
              <a:ext uri="{28A0092B-C50C-407E-A947-70E740481C1C}">
                <a14:useLocalDpi xmlns:a14="http://schemas.microsoft.com/office/drawing/2010/main" val="0"/>
              </a:ext>
            </a:extLst>
          </a:blip>
          <a:srcRect l="10729"/>
          <a:stretch/>
        </p:blipFill>
        <p:spPr>
          <a:xfrm>
            <a:off x="6420679" y="5167603"/>
            <a:ext cx="1314326" cy="1293633"/>
          </a:xfrm>
          <a:prstGeom prst="rect">
            <a:avLst/>
          </a:prstGeom>
        </p:spPr>
      </p:pic>
    </p:spTree>
    <p:extLst>
      <p:ext uri="{BB962C8B-B14F-4D97-AF65-F5344CB8AC3E}">
        <p14:creationId xmlns:p14="http://schemas.microsoft.com/office/powerpoint/2010/main" val="771002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4135348119"/>
              </p:ext>
            </p:extLst>
          </p:nvPr>
        </p:nvGraphicFramePr>
        <p:xfrm>
          <a:off x="312901" y="770130"/>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271247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214550361"/>
              </p:ext>
            </p:extLst>
          </p:nvPr>
        </p:nvGraphicFramePr>
        <p:xfrm>
          <a:off x="312901" y="770130"/>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B3C90F0D-07BE-84B0-08AB-828657CFCFEE}"/>
              </a:ext>
            </a:extLst>
          </p:cNvPr>
          <p:cNvPicPr>
            <a:picLocks noChangeAspect="1"/>
          </p:cNvPicPr>
          <p:nvPr/>
        </p:nvPicPr>
        <p:blipFill rotWithShape="1">
          <a:blip r:embed="rId7">
            <a:extLst>
              <a:ext uri="{28A0092B-C50C-407E-A947-70E740481C1C}">
                <a14:useLocalDpi xmlns:a14="http://schemas.microsoft.com/office/drawing/2010/main" val="0"/>
              </a:ext>
            </a:extLst>
          </a:blip>
          <a:srcRect l="3042" t="16304" r="5073" b="15000"/>
          <a:stretch/>
        </p:blipFill>
        <p:spPr>
          <a:xfrm>
            <a:off x="3086100" y="4925416"/>
            <a:ext cx="3853464" cy="1920655"/>
          </a:xfrm>
          <a:prstGeom prst="rect">
            <a:avLst/>
          </a:prstGeom>
        </p:spPr>
      </p:pic>
      <p:sp>
        <p:nvSpPr>
          <p:cNvPr id="7" name="Title 1">
            <a:extLst>
              <a:ext uri="{FF2B5EF4-FFF2-40B4-BE49-F238E27FC236}">
                <a16:creationId xmlns:a16="http://schemas.microsoft.com/office/drawing/2014/main" id="{E7091A81-CEA5-4FF6-B641-DD59EF708001}"/>
              </a:ext>
            </a:extLst>
          </p:cNvPr>
          <p:cNvSpPr txBox="1">
            <a:spLocks/>
          </p:cNvSpPr>
          <p:nvPr/>
        </p:nvSpPr>
        <p:spPr>
          <a:xfrm>
            <a:off x="142043"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i="1" dirty="0">
                <a:latin typeface="Palatino Linotype" panose="02040502050505030304" pitchFamily="18" charset="0"/>
              </a:rPr>
              <a:t>Vaccines</a:t>
            </a:r>
            <a:endParaRPr lang="en-GB" sz="3000" i="1" dirty="0">
              <a:latin typeface="Palatino Linotype" panose="02040502050505030304" pitchFamily="18" charset="0"/>
            </a:endParaRPr>
          </a:p>
        </p:txBody>
      </p:sp>
    </p:spTree>
    <p:extLst>
      <p:ext uri="{BB962C8B-B14F-4D97-AF65-F5344CB8AC3E}">
        <p14:creationId xmlns:p14="http://schemas.microsoft.com/office/powerpoint/2010/main" val="1492704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2D62B7-0134-3325-947F-2887A64B3B76}"/>
              </a:ext>
            </a:extLst>
          </p:cNvPr>
          <p:cNvSpPr>
            <a:spLocks noGrp="1"/>
          </p:cNvSpPr>
          <p:nvPr>
            <p:ph idx="1"/>
          </p:nvPr>
        </p:nvSpPr>
        <p:spPr>
          <a:xfrm>
            <a:off x="335280" y="1513841"/>
            <a:ext cx="8938722" cy="4110962"/>
          </a:xfrm>
        </p:spPr>
        <p:txBody>
          <a:bodyPr>
            <a:normAutofit/>
          </a:bodyPr>
          <a:lstStyle/>
          <a:p>
            <a:pPr algn="just"/>
            <a:r>
              <a:rPr lang="en-GB" b="0" i="0" dirty="0">
                <a:solidFill>
                  <a:srgbClr val="3C4245"/>
                </a:solidFill>
                <a:effectLst/>
                <a:latin typeface="Palatino Linotype" panose="02040502050505030304" pitchFamily="18" charset="0"/>
              </a:rPr>
              <a:t>In May 1796, English physician Edward Jenner expands on this discovery and inoculates 8-year-old James Phipps with matter collected from a cowpox sore on the hand of a milkmaid. Despite suffering a local reaction and feeling unwell for several days, Phipps made a full recovery.</a:t>
            </a:r>
          </a:p>
          <a:p>
            <a:pPr algn="just"/>
            <a:endParaRPr lang="en-GB" b="0" i="0" dirty="0">
              <a:solidFill>
                <a:srgbClr val="3C4245"/>
              </a:solidFill>
              <a:effectLst/>
              <a:latin typeface="Palatino Linotype" panose="02040502050505030304" pitchFamily="18" charset="0"/>
            </a:endParaRPr>
          </a:p>
          <a:p>
            <a:pPr algn="just"/>
            <a:r>
              <a:rPr lang="en-GB" b="0" i="0" dirty="0">
                <a:solidFill>
                  <a:srgbClr val="3C4245"/>
                </a:solidFill>
                <a:effectLst/>
                <a:latin typeface="Palatino Linotype" panose="02040502050505030304" pitchFamily="18" charset="0"/>
              </a:rPr>
              <a:t>Two months later, in July 1796, Jenner inoculates Phipps with matter from a human smallpox sore in order to test Phipps’ resistance. Phipps remains in perfect health, and becomes the first human to be vaccinated against smallpox. The term ‘vaccine’ is later coined, taken from the Latin word for cow, </a:t>
            </a:r>
            <a:r>
              <a:rPr lang="en-GB" b="0" i="0" dirty="0" err="1">
                <a:solidFill>
                  <a:srgbClr val="3C4245"/>
                </a:solidFill>
                <a:effectLst/>
                <a:latin typeface="Palatino Linotype" panose="02040502050505030304" pitchFamily="18" charset="0"/>
              </a:rPr>
              <a:t>vacca</a:t>
            </a:r>
            <a:r>
              <a:rPr lang="en-GB" b="0" i="0" dirty="0">
                <a:solidFill>
                  <a:srgbClr val="3C4245"/>
                </a:solidFill>
                <a:effectLst/>
                <a:latin typeface="Palatino Linotype" panose="02040502050505030304" pitchFamily="18" charset="0"/>
              </a:rPr>
              <a:t>.</a:t>
            </a:r>
            <a:endParaRPr lang="en-GB" dirty="0">
              <a:latin typeface="Palatino Linotype" panose="02040502050505030304" pitchFamily="18" charset="0"/>
            </a:endParaRPr>
          </a:p>
        </p:txBody>
      </p:sp>
      <p:pic>
        <p:nvPicPr>
          <p:cNvPr id="4" name="Picture 4">
            <a:extLst>
              <a:ext uri="{FF2B5EF4-FFF2-40B4-BE49-F238E27FC236}">
                <a16:creationId xmlns:a16="http://schemas.microsoft.com/office/drawing/2014/main" id="{CBB8483C-821C-C723-591B-33F2788F55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3480" y="4436559"/>
            <a:ext cx="2078038"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C9AAC63-5892-A728-3747-430B744B3ACE}"/>
              </a:ext>
            </a:extLst>
          </p:cNvPr>
          <p:cNvSpPr txBox="1"/>
          <p:nvPr/>
        </p:nvSpPr>
        <p:spPr>
          <a:xfrm>
            <a:off x="5941984" y="5391122"/>
            <a:ext cx="3273136" cy="369332"/>
          </a:xfrm>
          <a:prstGeom prst="rect">
            <a:avLst/>
          </a:prstGeom>
          <a:noFill/>
        </p:spPr>
        <p:txBody>
          <a:bodyPr wrap="square">
            <a:spAutoFit/>
          </a:bodyPr>
          <a:lstStyle/>
          <a:p>
            <a:pPr>
              <a:buFontTx/>
              <a:buNone/>
            </a:pPr>
            <a:r>
              <a:rPr lang="en-GB" b="0" i="0" dirty="0">
                <a:solidFill>
                  <a:srgbClr val="3C4245"/>
                </a:solidFill>
                <a:effectLst/>
                <a:latin typeface="Palatino Linotype" panose="02040502050505030304" pitchFamily="18" charset="0"/>
              </a:rPr>
              <a:t>Edward Jenner </a:t>
            </a:r>
            <a:r>
              <a:rPr lang="en-GB" altLang="en-US" sz="1800" dirty="0">
                <a:solidFill>
                  <a:srgbClr val="000099"/>
                </a:solidFill>
                <a:latin typeface="Palatino Linotype" panose="02040502050505030304" pitchFamily="18" charset="0"/>
              </a:rPr>
              <a:t>(1749 - 1823)</a:t>
            </a:r>
          </a:p>
        </p:txBody>
      </p:sp>
      <p:sp>
        <p:nvSpPr>
          <p:cNvPr id="7" name="Title 1">
            <a:extLst>
              <a:ext uri="{FF2B5EF4-FFF2-40B4-BE49-F238E27FC236}">
                <a16:creationId xmlns:a16="http://schemas.microsoft.com/office/drawing/2014/main" id="{B9B8F6FC-6577-DD1E-786D-8C126AC11ABB}"/>
              </a:ext>
            </a:extLst>
          </p:cNvPr>
          <p:cNvSpPr>
            <a:spLocks noGrp="1"/>
          </p:cNvSpPr>
          <p:nvPr>
            <p:ph type="title"/>
          </p:nvPr>
        </p:nvSpPr>
        <p:spPr>
          <a:xfrm>
            <a:off x="677334" y="91440"/>
            <a:ext cx="8596668" cy="650240"/>
          </a:xfrm>
        </p:spPr>
        <p:txBody>
          <a:bodyPr>
            <a:normAutofit fontScale="90000"/>
          </a:bodyPr>
          <a:lstStyle/>
          <a:p>
            <a:pPr algn="ctr"/>
            <a:r>
              <a:rPr lang="en-US" i="1" dirty="0">
                <a:solidFill>
                  <a:srgbClr val="00B050"/>
                </a:solidFill>
                <a:latin typeface="Palatino Linotype" panose="02040502050505030304" pitchFamily="18" charset="0"/>
              </a:rPr>
              <a:t>History of vaccination</a:t>
            </a:r>
            <a:br>
              <a:rPr lang="en-US" i="1" dirty="0">
                <a:solidFill>
                  <a:srgbClr val="00B050"/>
                </a:solidFill>
                <a:latin typeface="Palatino Linotype" panose="02040502050505030304" pitchFamily="18" charset="0"/>
              </a:rPr>
            </a:br>
            <a:r>
              <a:rPr lang="en-US" i="1" dirty="0">
                <a:solidFill>
                  <a:srgbClr val="00B050"/>
                </a:solidFill>
                <a:latin typeface="Palatino Linotype" panose="02040502050505030304" pitchFamily="18" charset="0"/>
              </a:rPr>
              <a:t>1796.</a:t>
            </a:r>
            <a:endParaRPr lang="en-GB" dirty="0"/>
          </a:p>
        </p:txBody>
      </p:sp>
    </p:spTree>
    <p:extLst>
      <p:ext uri="{BB962C8B-B14F-4D97-AF65-F5344CB8AC3E}">
        <p14:creationId xmlns:p14="http://schemas.microsoft.com/office/powerpoint/2010/main" val="4258529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A6C55-9DD0-887B-DC6F-55FEA747DE9A}"/>
              </a:ext>
            </a:extLst>
          </p:cNvPr>
          <p:cNvSpPr>
            <a:spLocks noGrp="1"/>
          </p:cNvSpPr>
          <p:nvPr>
            <p:ph type="title"/>
          </p:nvPr>
        </p:nvSpPr>
        <p:spPr>
          <a:xfrm>
            <a:off x="677334" y="91440"/>
            <a:ext cx="8596668" cy="650240"/>
          </a:xfrm>
        </p:spPr>
        <p:txBody>
          <a:bodyPr>
            <a:normAutofit fontScale="90000"/>
          </a:bodyPr>
          <a:lstStyle/>
          <a:p>
            <a:pPr algn="ctr"/>
            <a:r>
              <a:rPr lang="en-US" i="1" dirty="0">
                <a:solidFill>
                  <a:srgbClr val="00B050"/>
                </a:solidFill>
                <a:latin typeface="Palatino Linotype" panose="02040502050505030304" pitchFamily="18" charset="0"/>
              </a:rPr>
              <a:t>History of vaccination</a:t>
            </a:r>
            <a:br>
              <a:rPr lang="en-US" i="1" dirty="0">
                <a:solidFill>
                  <a:srgbClr val="00B050"/>
                </a:solidFill>
                <a:latin typeface="Palatino Linotype" panose="02040502050505030304" pitchFamily="18" charset="0"/>
              </a:rPr>
            </a:br>
            <a:r>
              <a:rPr lang="en-US" i="1" dirty="0">
                <a:solidFill>
                  <a:srgbClr val="00B050"/>
                </a:solidFill>
                <a:latin typeface="Palatino Linotype" panose="02040502050505030304" pitchFamily="18" charset="0"/>
              </a:rPr>
              <a:t>1800s</a:t>
            </a:r>
            <a:endParaRPr lang="en-GB" dirty="0"/>
          </a:p>
        </p:txBody>
      </p:sp>
      <p:sp>
        <p:nvSpPr>
          <p:cNvPr id="3" name="Content Placeholder 2">
            <a:extLst>
              <a:ext uri="{FF2B5EF4-FFF2-40B4-BE49-F238E27FC236}">
                <a16:creationId xmlns:a16="http://schemas.microsoft.com/office/drawing/2014/main" id="{DD2D62B7-0134-3325-947F-2887A64B3B76}"/>
              </a:ext>
            </a:extLst>
          </p:cNvPr>
          <p:cNvSpPr>
            <a:spLocks noGrp="1"/>
          </p:cNvSpPr>
          <p:nvPr>
            <p:ph idx="1"/>
          </p:nvPr>
        </p:nvSpPr>
        <p:spPr>
          <a:xfrm>
            <a:off x="335280" y="1402081"/>
            <a:ext cx="8938722" cy="4110962"/>
          </a:xfrm>
        </p:spPr>
        <p:txBody>
          <a:bodyPr>
            <a:normAutofit/>
          </a:bodyPr>
          <a:lstStyle/>
          <a:p>
            <a:pPr algn="just"/>
            <a:r>
              <a:rPr lang="en-GB" b="0" i="0" dirty="0">
                <a:solidFill>
                  <a:srgbClr val="3C4245"/>
                </a:solidFill>
                <a:effectLst/>
                <a:latin typeface="Palatino Linotype" panose="02040502050505030304" pitchFamily="18" charset="0"/>
              </a:rPr>
              <a:t>In 1872, despite enduring a stroke and the death of 2 of his daughters to typhoid, Louis Pasteur creates the first laboratory-produced vaccine: the vaccine for fowl cholera in chickens. </a:t>
            </a:r>
          </a:p>
          <a:p>
            <a:pPr algn="just"/>
            <a:endParaRPr lang="en-GB" b="0" i="0" dirty="0">
              <a:solidFill>
                <a:srgbClr val="3C4245"/>
              </a:solidFill>
              <a:effectLst/>
              <a:latin typeface="Palatino Linotype" panose="02040502050505030304" pitchFamily="18" charset="0"/>
            </a:endParaRPr>
          </a:p>
          <a:p>
            <a:pPr algn="just"/>
            <a:r>
              <a:rPr lang="en-GB" b="0" i="0" dirty="0">
                <a:solidFill>
                  <a:srgbClr val="3C4245"/>
                </a:solidFill>
                <a:effectLst/>
                <a:latin typeface="Palatino Linotype" panose="02040502050505030304" pitchFamily="18" charset="0"/>
              </a:rPr>
              <a:t>In 1885, Louis Pasteur successfully prevents rabies through post-exposure vaccination. The treatment is controversial. Pasteur has unsuccessfully attempted to use the vaccine on humans twice before, and injecting a human with a disease agent is still a new and uncertain method. </a:t>
            </a:r>
            <a:endParaRPr lang="en-GB" dirty="0">
              <a:latin typeface="Palatino Linotype" panose="02040502050505030304" pitchFamily="18" charset="0"/>
            </a:endParaRPr>
          </a:p>
        </p:txBody>
      </p:sp>
      <p:pic>
        <p:nvPicPr>
          <p:cNvPr id="4" name="Picture 2" descr="http://www.navidiku.rs/magazin/wp-content/uploads/2009/09/luj_paster-247x300.jpg">
            <a:hlinkClick r:id="rId2"/>
            <a:extLst>
              <a:ext uri="{FF2B5EF4-FFF2-40B4-BE49-F238E27FC236}">
                <a16:creationId xmlns:a16="http://schemas.microsoft.com/office/drawing/2014/main" id="{C1228839-D6CA-79A1-7C0C-E8130D226E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3380" y="4174172"/>
            <a:ext cx="2174875"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6465935-1080-F024-13EC-FBC7B298A773}"/>
              </a:ext>
            </a:extLst>
          </p:cNvPr>
          <p:cNvSpPr txBox="1"/>
          <p:nvPr/>
        </p:nvSpPr>
        <p:spPr>
          <a:xfrm>
            <a:off x="4975668" y="4991853"/>
            <a:ext cx="3121852" cy="369332"/>
          </a:xfrm>
          <a:prstGeom prst="rect">
            <a:avLst/>
          </a:prstGeom>
          <a:noFill/>
        </p:spPr>
        <p:txBody>
          <a:bodyPr wrap="square">
            <a:spAutoFit/>
          </a:bodyPr>
          <a:lstStyle/>
          <a:p>
            <a:pPr>
              <a:buFontTx/>
              <a:buNone/>
            </a:pPr>
            <a:r>
              <a:rPr lang="en-GB" b="0" i="0" dirty="0">
                <a:solidFill>
                  <a:srgbClr val="3C4245"/>
                </a:solidFill>
                <a:effectLst/>
                <a:latin typeface="Palatino Linotype" panose="02040502050505030304" pitchFamily="18" charset="0"/>
              </a:rPr>
              <a:t>Louis Pasteur </a:t>
            </a:r>
            <a:r>
              <a:rPr lang="sr-Cyrl-CS" altLang="en-US" sz="1800" dirty="0">
                <a:solidFill>
                  <a:srgbClr val="000099"/>
                </a:solidFill>
                <a:latin typeface="Palatino Linotype" panose="02040502050505030304" pitchFamily="18" charset="0"/>
              </a:rPr>
              <a:t>(</a:t>
            </a:r>
            <a:r>
              <a:rPr lang="sr-Latn-CS" altLang="en-US" sz="1800" dirty="0">
                <a:solidFill>
                  <a:srgbClr val="000099"/>
                </a:solidFill>
                <a:latin typeface="Palatino Linotype" panose="02040502050505030304" pitchFamily="18" charset="0"/>
              </a:rPr>
              <a:t>1822 – 1895</a:t>
            </a:r>
            <a:r>
              <a:rPr lang="sr-Cyrl-CS" altLang="en-US" sz="1800" dirty="0">
                <a:solidFill>
                  <a:srgbClr val="000099"/>
                </a:solidFill>
                <a:latin typeface="Palatino Linotype" panose="02040502050505030304" pitchFamily="18" charset="0"/>
              </a:rPr>
              <a:t>)</a:t>
            </a:r>
          </a:p>
        </p:txBody>
      </p:sp>
    </p:spTree>
    <p:extLst>
      <p:ext uri="{BB962C8B-B14F-4D97-AF65-F5344CB8AC3E}">
        <p14:creationId xmlns:p14="http://schemas.microsoft.com/office/powerpoint/2010/main" val="3053664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8A32D1-D792-881D-4DA9-35E044151725}"/>
              </a:ext>
            </a:extLst>
          </p:cNvPr>
          <p:cNvSpPr>
            <a:spLocks noGrp="1"/>
          </p:cNvSpPr>
          <p:nvPr>
            <p:ph idx="1"/>
          </p:nvPr>
        </p:nvSpPr>
        <p:spPr>
          <a:xfrm>
            <a:off x="3220720" y="863600"/>
            <a:ext cx="6614160" cy="5862319"/>
          </a:xfrm>
        </p:spPr>
        <p:txBody>
          <a:bodyPr>
            <a:normAutofit/>
          </a:bodyPr>
          <a:lstStyle/>
          <a:p>
            <a:pPr algn="just"/>
            <a:r>
              <a:rPr lang="en-GB" sz="2000" dirty="0">
                <a:latin typeface="Palatino Linotype" panose="02040502050505030304" pitchFamily="18" charset="0"/>
              </a:rPr>
              <a:t>Pasteur is not a medical doctor. But, despite the risk, he begins a course of 13 injections with patient Joseph Meister, each containing a stronger dose of the rabies virus. Meister survives and later becomes the caretaker of Pasteur’s tomb in Paris.</a:t>
            </a:r>
          </a:p>
          <a:p>
            <a:pPr algn="just"/>
            <a:endParaRPr lang="en-GB" sz="2000" dirty="0">
              <a:latin typeface="Palatino Linotype" panose="02040502050505030304" pitchFamily="18" charset="0"/>
            </a:endParaRPr>
          </a:p>
          <a:p>
            <a:pPr algn="just"/>
            <a:r>
              <a:rPr lang="en-GB" altLang="en-US" sz="2000" dirty="0">
                <a:solidFill>
                  <a:srgbClr val="CC0000"/>
                </a:solidFill>
                <a:latin typeface="Palatino Linotype" panose="02040502050505030304" pitchFamily="18" charset="0"/>
              </a:rPr>
              <a:t>1879</a:t>
            </a:r>
            <a:r>
              <a:rPr lang="sr-Cyrl-CS" altLang="en-US" sz="2000" dirty="0">
                <a:latin typeface="Palatino Linotype" panose="02040502050505030304" pitchFamily="18" charset="0"/>
              </a:rPr>
              <a:t>: </a:t>
            </a:r>
            <a:r>
              <a:rPr lang="en-GB" altLang="en-US" sz="2000" dirty="0">
                <a:latin typeface="Palatino Linotype" panose="02040502050505030304" pitchFamily="18" charset="0"/>
              </a:rPr>
              <a:t>vaccine to protect poultry against fowl cholera</a:t>
            </a:r>
          </a:p>
          <a:p>
            <a:pPr algn="just"/>
            <a:endParaRPr lang="en-US" altLang="en-US" sz="2000" dirty="0">
              <a:latin typeface="Palatino Linotype" panose="02040502050505030304" pitchFamily="18" charset="0"/>
            </a:endParaRPr>
          </a:p>
          <a:p>
            <a:pPr algn="just"/>
            <a:r>
              <a:rPr lang="en-GB" altLang="en-US" sz="2000" dirty="0">
                <a:solidFill>
                  <a:srgbClr val="CC0000"/>
                </a:solidFill>
                <a:latin typeface="Palatino Linotype" panose="02040502050505030304" pitchFamily="18" charset="0"/>
              </a:rPr>
              <a:t>1881</a:t>
            </a:r>
            <a:r>
              <a:rPr lang="sr-Cyrl-CS" altLang="en-US" sz="2000" dirty="0">
                <a:latin typeface="Palatino Linotype" panose="02040502050505030304" pitchFamily="18" charset="0"/>
              </a:rPr>
              <a:t>: </a:t>
            </a:r>
            <a:r>
              <a:rPr lang="en-GB" altLang="en-US" sz="2000" dirty="0">
                <a:latin typeface="Palatino Linotype" panose="02040502050505030304" pitchFamily="18" charset="0"/>
              </a:rPr>
              <a:t>vaccine to protect cows from anthrax</a:t>
            </a:r>
          </a:p>
          <a:p>
            <a:pPr algn="just"/>
            <a:endParaRPr lang="en-GB" altLang="en-US" sz="2000" dirty="0">
              <a:latin typeface="Palatino Linotype" panose="02040502050505030304" pitchFamily="18" charset="0"/>
            </a:endParaRPr>
          </a:p>
          <a:p>
            <a:pPr algn="just"/>
            <a:r>
              <a:rPr lang="en-GB" altLang="en-US" sz="2000" dirty="0">
                <a:latin typeface="Palatino Linotype" panose="02040502050505030304" pitchFamily="18" charset="0"/>
              </a:rPr>
              <a:t>In 1894, Dr Anna Wessels Williams isolates a strain of the diphtheria bacteria that is crucial in the development of an antitoxin for the disease.</a:t>
            </a:r>
          </a:p>
          <a:p>
            <a:pPr algn="just"/>
            <a:endParaRPr lang="en-GB" altLang="en-US" sz="2000" dirty="0">
              <a:latin typeface="Palatino Linotype" panose="02040502050505030304" pitchFamily="18" charset="0"/>
            </a:endParaRPr>
          </a:p>
          <a:p>
            <a:pPr algn="just"/>
            <a:r>
              <a:rPr lang="en-GB" altLang="en-US" sz="2000" dirty="0">
                <a:solidFill>
                  <a:srgbClr val="CC0000"/>
                </a:solidFill>
                <a:latin typeface="Palatino Linotype" panose="02040502050505030304" pitchFamily="18" charset="0"/>
              </a:rPr>
              <a:t>The first bacterial vaccines</a:t>
            </a:r>
            <a:endParaRPr lang="sr-Cyrl-CS" altLang="en-US" sz="2000" dirty="0">
              <a:solidFill>
                <a:srgbClr val="CC0000"/>
              </a:solidFill>
              <a:latin typeface="Palatino Linotype" panose="02040502050505030304" pitchFamily="18" charset="0"/>
            </a:endParaRPr>
          </a:p>
        </p:txBody>
      </p:sp>
      <p:pic>
        <p:nvPicPr>
          <p:cNvPr id="5" name="Picture 4">
            <a:extLst>
              <a:ext uri="{FF2B5EF4-FFF2-40B4-BE49-F238E27FC236}">
                <a16:creationId xmlns:a16="http://schemas.microsoft.com/office/drawing/2014/main" id="{56A07C3E-815E-5F56-F1E6-D30FAD9C3B5D}"/>
              </a:ext>
            </a:extLst>
          </p:cNvPr>
          <p:cNvPicPr>
            <a:picLocks noChangeAspect="1"/>
          </p:cNvPicPr>
          <p:nvPr/>
        </p:nvPicPr>
        <p:blipFill>
          <a:blip r:embed="rId2"/>
          <a:stretch>
            <a:fillRect/>
          </a:stretch>
        </p:blipFill>
        <p:spPr>
          <a:xfrm>
            <a:off x="270437" y="1234962"/>
            <a:ext cx="2832246" cy="4388076"/>
          </a:xfrm>
          <a:prstGeom prst="rect">
            <a:avLst/>
          </a:prstGeom>
        </p:spPr>
      </p:pic>
    </p:spTree>
    <p:extLst>
      <p:ext uri="{BB962C8B-B14F-4D97-AF65-F5344CB8AC3E}">
        <p14:creationId xmlns:p14="http://schemas.microsoft.com/office/powerpoint/2010/main" val="14456606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A06CEBF-D6E1-0F30-BD44-73414AD65BD8}"/>
              </a:ext>
            </a:extLst>
          </p:cNvPr>
          <p:cNvSpPr>
            <a:spLocks noGrp="1"/>
          </p:cNvSpPr>
          <p:nvPr>
            <p:ph idx="4294967295"/>
          </p:nvPr>
        </p:nvSpPr>
        <p:spPr>
          <a:xfrm>
            <a:off x="468088" y="1071789"/>
            <a:ext cx="8686800" cy="4897438"/>
          </a:xfrm>
        </p:spPr>
        <p:txBody>
          <a:bodyPr>
            <a:normAutofit/>
          </a:bodyPr>
          <a:lstStyle/>
          <a:p>
            <a:pPr marL="0" indent="0">
              <a:lnSpc>
                <a:spcPct val="80000"/>
              </a:lnSpc>
              <a:buNone/>
              <a:defRPr/>
            </a:pPr>
            <a:r>
              <a:rPr lang="en-US" altLang="en-US" sz="2400" b="1" dirty="0">
                <a:solidFill>
                  <a:schemeClr val="tx1"/>
                </a:solidFill>
                <a:latin typeface="Palatino Linotype" panose="02040502050505030304" pitchFamily="18" charset="0"/>
              </a:rPr>
              <a:t>serum antibodies (IgG and IgM)</a:t>
            </a:r>
          </a:p>
          <a:p>
            <a:pPr marL="0" indent="0">
              <a:lnSpc>
                <a:spcPct val="80000"/>
              </a:lnSpc>
              <a:buNone/>
              <a:defRPr/>
            </a:pPr>
            <a:r>
              <a:rPr lang="en-US" altLang="en-US" sz="2400" dirty="0">
                <a:solidFill>
                  <a:srgbClr val="CC0000"/>
                </a:solidFill>
                <a:latin typeface="Palatino Linotype" panose="02040502050505030304" pitchFamily="18" charset="0"/>
              </a:rPr>
              <a:t>	</a:t>
            </a:r>
            <a:r>
              <a:rPr lang="en-US" altLang="en-US" sz="2400" dirty="0">
                <a:solidFill>
                  <a:schemeClr val="tx1"/>
                </a:solidFill>
                <a:latin typeface="Palatino Linotype" panose="02040502050505030304" pitchFamily="18" charset="0"/>
              </a:rPr>
              <a:t>for</a:t>
            </a:r>
            <a:r>
              <a:rPr lang="en-US" altLang="en-US" sz="2400" dirty="0">
                <a:solidFill>
                  <a:srgbClr val="CC0000"/>
                </a:solidFill>
                <a:latin typeface="Palatino Linotype" panose="02040502050505030304" pitchFamily="18" charset="0"/>
              </a:rPr>
              <a:t> extracellular bacteria </a:t>
            </a:r>
            <a:r>
              <a:rPr lang="en-US" altLang="en-US" sz="2400" dirty="0">
                <a:solidFill>
                  <a:schemeClr val="tx1"/>
                </a:solidFill>
                <a:latin typeface="Palatino Linotype" panose="02040502050505030304" pitchFamily="18" charset="0"/>
              </a:rPr>
              <a:t>(opsonization, phagocytosis, complement), 	bacterial </a:t>
            </a:r>
            <a:r>
              <a:rPr lang="en-US" altLang="en-US" sz="2400" dirty="0">
                <a:solidFill>
                  <a:srgbClr val="CC0000"/>
                </a:solidFill>
                <a:latin typeface="Palatino Linotype" panose="02040502050505030304" pitchFamily="18" charset="0"/>
              </a:rPr>
              <a:t>exotoxins </a:t>
            </a:r>
            <a:r>
              <a:rPr lang="en-US" altLang="en-US" sz="2400" dirty="0">
                <a:solidFill>
                  <a:schemeClr val="tx1"/>
                </a:solidFill>
                <a:latin typeface="Palatino Linotype" panose="02040502050505030304" pitchFamily="18" charset="0"/>
              </a:rPr>
              <a:t>(neutralization) and </a:t>
            </a:r>
            <a:r>
              <a:rPr lang="en-US" altLang="en-US" sz="2400" dirty="0">
                <a:solidFill>
                  <a:srgbClr val="CC0000"/>
                </a:solidFill>
                <a:latin typeface="Palatino Linotype" panose="02040502050505030304" pitchFamily="18" charset="0"/>
              </a:rPr>
              <a:t>viruses </a:t>
            </a:r>
          </a:p>
          <a:p>
            <a:pPr marL="0" indent="0">
              <a:lnSpc>
                <a:spcPct val="80000"/>
              </a:lnSpc>
              <a:buNone/>
              <a:defRPr/>
            </a:pPr>
            <a:endParaRPr lang="en-US" altLang="en-US" sz="2400" dirty="0">
              <a:solidFill>
                <a:srgbClr val="CC0000"/>
              </a:solidFill>
              <a:latin typeface="Palatino Linotype" panose="02040502050505030304" pitchFamily="18" charset="0"/>
            </a:endParaRPr>
          </a:p>
          <a:p>
            <a:pPr marL="0" indent="0">
              <a:lnSpc>
                <a:spcPct val="80000"/>
              </a:lnSpc>
              <a:buNone/>
              <a:defRPr/>
            </a:pPr>
            <a:r>
              <a:rPr lang="en-US" altLang="en-US" sz="2400" b="1" dirty="0">
                <a:solidFill>
                  <a:schemeClr val="tx1"/>
                </a:solidFill>
                <a:latin typeface="Palatino Linotype" panose="02040502050505030304" pitchFamily="18" charset="0"/>
              </a:rPr>
              <a:t>mucosal antibodies (IgA)</a:t>
            </a:r>
          </a:p>
          <a:p>
            <a:pPr marL="0" indent="0">
              <a:lnSpc>
                <a:spcPct val="80000"/>
              </a:lnSpc>
              <a:buNone/>
              <a:defRPr/>
            </a:pPr>
            <a:r>
              <a:rPr lang="en-US" altLang="en-US" sz="2400" dirty="0">
                <a:solidFill>
                  <a:srgbClr val="CC0000"/>
                </a:solidFill>
                <a:latin typeface="Palatino Linotype" panose="02040502050505030304" pitchFamily="18" charset="0"/>
              </a:rPr>
              <a:t>	</a:t>
            </a:r>
            <a:r>
              <a:rPr lang="en-US" altLang="en-US" sz="2400" dirty="0">
                <a:solidFill>
                  <a:schemeClr val="tx1"/>
                </a:solidFill>
                <a:latin typeface="Palatino Linotype" panose="02040502050505030304" pitchFamily="18" charset="0"/>
              </a:rPr>
              <a:t>for</a:t>
            </a:r>
            <a:r>
              <a:rPr lang="en-US" altLang="en-US" sz="2400" dirty="0">
                <a:solidFill>
                  <a:srgbClr val="CC0000"/>
                </a:solidFill>
                <a:latin typeface="Palatino Linotype" panose="02040502050505030304" pitchFamily="18" charset="0"/>
              </a:rPr>
              <a:t> extracellular bacteria </a:t>
            </a:r>
            <a:r>
              <a:rPr lang="en-US" altLang="en-US" sz="2400" dirty="0">
                <a:solidFill>
                  <a:schemeClr val="tx1"/>
                </a:solidFill>
                <a:latin typeface="Palatino Linotype" panose="02040502050505030304" pitchFamily="18" charset="0"/>
              </a:rPr>
              <a:t>(adherence inhibition) and </a:t>
            </a:r>
            <a:r>
              <a:rPr lang="en-US" altLang="en-US" sz="2400" dirty="0">
                <a:solidFill>
                  <a:srgbClr val="CC0000"/>
                </a:solidFill>
                <a:latin typeface="Palatino Linotype" panose="02040502050505030304" pitchFamily="18" charset="0"/>
              </a:rPr>
              <a:t>viruses</a:t>
            </a:r>
          </a:p>
          <a:p>
            <a:pPr marL="0" indent="0">
              <a:lnSpc>
                <a:spcPct val="80000"/>
              </a:lnSpc>
              <a:buNone/>
              <a:defRPr/>
            </a:pPr>
            <a:r>
              <a:rPr lang="en-US" altLang="en-US" sz="2400" dirty="0">
                <a:solidFill>
                  <a:srgbClr val="CC0000"/>
                </a:solidFill>
                <a:latin typeface="Palatino Linotype" panose="02040502050505030304" pitchFamily="18" charset="0"/>
              </a:rPr>
              <a:t>  </a:t>
            </a:r>
          </a:p>
          <a:p>
            <a:pPr marL="0" indent="0">
              <a:lnSpc>
                <a:spcPct val="80000"/>
              </a:lnSpc>
              <a:buNone/>
              <a:defRPr/>
            </a:pPr>
            <a:r>
              <a:rPr lang="en-US" altLang="en-US" sz="2400" b="1" dirty="0">
                <a:solidFill>
                  <a:schemeClr val="tx1"/>
                </a:solidFill>
                <a:latin typeface="Palatino Linotype" panose="02040502050505030304" pitchFamily="18" charset="0"/>
              </a:rPr>
              <a:t>cellular immunity (T lymphocyte - macrophage) </a:t>
            </a:r>
          </a:p>
          <a:p>
            <a:pPr marL="0" indent="0">
              <a:lnSpc>
                <a:spcPct val="80000"/>
              </a:lnSpc>
              <a:buNone/>
              <a:defRPr/>
            </a:pPr>
            <a:r>
              <a:rPr lang="en-US" altLang="en-US" sz="2400" dirty="0">
                <a:solidFill>
                  <a:srgbClr val="CC0000"/>
                </a:solidFill>
                <a:latin typeface="Palatino Linotype" panose="02040502050505030304" pitchFamily="18" charset="0"/>
              </a:rPr>
              <a:t>	</a:t>
            </a:r>
            <a:r>
              <a:rPr lang="en-US" altLang="en-US" sz="2400" dirty="0">
                <a:solidFill>
                  <a:schemeClr val="tx1"/>
                </a:solidFill>
                <a:latin typeface="Palatino Linotype" panose="02040502050505030304" pitchFamily="18" charset="0"/>
              </a:rPr>
              <a:t>for </a:t>
            </a:r>
            <a:r>
              <a:rPr lang="en-US" altLang="en-US" sz="2400" dirty="0">
                <a:solidFill>
                  <a:srgbClr val="CC0000"/>
                </a:solidFill>
                <a:latin typeface="Palatino Linotype" panose="02040502050505030304" pitchFamily="18" charset="0"/>
              </a:rPr>
              <a:t>intracellular bacteria </a:t>
            </a:r>
            <a:r>
              <a:rPr lang="en-US" altLang="en-US" sz="2400" dirty="0">
                <a:solidFill>
                  <a:schemeClr val="tx1"/>
                </a:solidFill>
                <a:latin typeface="Palatino Linotype" panose="02040502050505030304" pitchFamily="18" charset="0"/>
              </a:rPr>
              <a:t>and</a:t>
            </a:r>
            <a:r>
              <a:rPr lang="en-US" altLang="en-US" sz="2400" dirty="0">
                <a:solidFill>
                  <a:srgbClr val="CC0000"/>
                </a:solidFill>
                <a:latin typeface="Palatino Linotype" panose="02040502050505030304" pitchFamily="18" charset="0"/>
              </a:rPr>
              <a:t> viruses</a:t>
            </a:r>
          </a:p>
        </p:txBody>
      </p:sp>
      <p:sp>
        <p:nvSpPr>
          <p:cNvPr id="8195" name="Rectangle 2">
            <a:extLst>
              <a:ext uri="{FF2B5EF4-FFF2-40B4-BE49-F238E27FC236}">
                <a16:creationId xmlns:a16="http://schemas.microsoft.com/office/drawing/2014/main" id="{54464D81-32D6-3557-F5A0-D2FF9DBBDC5F}"/>
              </a:ext>
            </a:extLst>
          </p:cNvPr>
          <p:cNvSpPr txBox="1">
            <a:spLocks noChangeArrowheads="1"/>
          </p:cNvSpPr>
          <p:nvPr/>
        </p:nvSpPr>
        <p:spPr bwMode="auto">
          <a:xfrm>
            <a:off x="119745"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Immune response induced by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1551571387"/>
              </p:ext>
            </p:extLst>
          </p:nvPr>
        </p:nvGraphicFramePr>
        <p:xfrm>
          <a:off x="343380" y="1461526"/>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itle 1">
            <a:extLst>
              <a:ext uri="{FF2B5EF4-FFF2-40B4-BE49-F238E27FC236}">
                <a16:creationId xmlns:a16="http://schemas.microsoft.com/office/drawing/2014/main" id="{A296DB96-B0E3-27FB-D608-25DF378F8C1E}"/>
              </a:ext>
            </a:extLst>
          </p:cNvPr>
          <p:cNvSpPr txBox="1">
            <a:spLocks/>
          </p:cNvSpPr>
          <p:nvPr/>
        </p:nvSpPr>
        <p:spPr>
          <a:xfrm>
            <a:off x="142043"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i="1" dirty="0">
                <a:latin typeface="Palatino Linotype" panose="02040502050505030304" pitchFamily="18" charset="0"/>
              </a:rPr>
              <a:t>Immune response</a:t>
            </a:r>
            <a:endParaRPr lang="en-GB" sz="3000" i="1" dirty="0">
              <a:latin typeface="Palatino Linotype" panose="02040502050505030304" pitchFamily="18" charset="0"/>
            </a:endParaRPr>
          </a:p>
        </p:txBody>
      </p:sp>
    </p:spTree>
    <p:extLst>
      <p:ext uri="{BB962C8B-B14F-4D97-AF65-F5344CB8AC3E}">
        <p14:creationId xmlns:p14="http://schemas.microsoft.com/office/powerpoint/2010/main" val="415469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a:extLst>
              <a:ext uri="{FF2B5EF4-FFF2-40B4-BE49-F238E27FC236}">
                <a16:creationId xmlns:a16="http://schemas.microsoft.com/office/drawing/2014/main" id="{454EC3EE-6558-6307-9320-4AC5B9F7E5AB}"/>
              </a:ext>
            </a:extLst>
          </p:cNvPr>
          <p:cNvSpPr>
            <a:spLocks noGrp="1" noChangeArrowheads="1"/>
          </p:cNvSpPr>
          <p:nvPr>
            <p:ph type="body" idx="1"/>
          </p:nvPr>
        </p:nvSpPr>
        <p:spPr>
          <a:xfrm>
            <a:off x="578535" y="1230766"/>
            <a:ext cx="8208962" cy="5111750"/>
          </a:xfrm>
        </p:spPr>
        <p:txBody>
          <a:bodyPr>
            <a:normAutofit lnSpcReduction="10000"/>
          </a:bodyPr>
          <a:lstStyle/>
          <a:p>
            <a:pPr>
              <a:buFontTx/>
              <a:buNone/>
            </a:pPr>
            <a:r>
              <a:rPr lang="en-GB" altLang="en-US" sz="2800" b="1" dirty="0">
                <a:solidFill>
                  <a:srgbClr val="00CC00"/>
                </a:solidFill>
                <a:latin typeface="Palatino Linotype" panose="02040502050505030304" pitchFamily="18" charset="0"/>
              </a:rPr>
              <a:t>Effective</a:t>
            </a:r>
            <a:r>
              <a:rPr lang="en-GB" altLang="en-US" sz="2800" dirty="0">
                <a:solidFill>
                  <a:srgbClr val="00CC00"/>
                </a:solidFill>
                <a:latin typeface="Palatino Linotype" panose="02040502050505030304" pitchFamily="18" charset="0"/>
              </a:rPr>
              <a:t> - </a:t>
            </a:r>
            <a:r>
              <a:rPr lang="en-GB" altLang="en-US" sz="2800" dirty="0">
                <a:solidFill>
                  <a:schemeClr val="tx1"/>
                </a:solidFill>
                <a:latin typeface="Palatino Linotype" panose="02040502050505030304" pitchFamily="18" charset="0"/>
              </a:rPr>
              <a:t>highly immunogenic and provides complete and long-term (lifelong) protection</a:t>
            </a:r>
          </a:p>
          <a:p>
            <a:pPr>
              <a:buFontTx/>
              <a:buNone/>
            </a:pPr>
            <a:endParaRPr lang="en-GB" altLang="en-US" sz="2800" b="1" dirty="0">
              <a:solidFill>
                <a:srgbClr val="00CC00"/>
              </a:solidFill>
              <a:latin typeface="Palatino Linotype" panose="02040502050505030304" pitchFamily="18" charset="0"/>
            </a:endParaRPr>
          </a:p>
          <a:p>
            <a:pPr>
              <a:buFontTx/>
              <a:buNone/>
            </a:pPr>
            <a:r>
              <a:rPr lang="en-GB" altLang="en-US" sz="2800" b="1" dirty="0">
                <a:solidFill>
                  <a:srgbClr val="00CC00"/>
                </a:solidFill>
                <a:latin typeface="Palatino Linotype" panose="02040502050505030304" pitchFamily="18" charset="0"/>
              </a:rPr>
              <a:t>Natural</a:t>
            </a:r>
            <a:r>
              <a:rPr lang="en-GB" altLang="en-US" sz="2800" dirty="0">
                <a:solidFill>
                  <a:srgbClr val="00CC00"/>
                </a:solidFill>
                <a:latin typeface="Palatino Linotype" panose="02040502050505030304" pitchFamily="18" charset="0"/>
              </a:rPr>
              <a:t> - </a:t>
            </a:r>
            <a:r>
              <a:rPr lang="en-GB" altLang="en-US" sz="2800" dirty="0">
                <a:solidFill>
                  <a:schemeClr val="tx1"/>
                </a:solidFill>
                <a:latin typeface="Palatino Linotype" panose="02040502050505030304" pitchFamily="18" charset="0"/>
              </a:rPr>
              <a:t>painless and one-time application</a:t>
            </a:r>
          </a:p>
          <a:p>
            <a:pPr>
              <a:buFontTx/>
              <a:buNone/>
            </a:pPr>
            <a:endParaRPr lang="en-GB" altLang="en-US" sz="2800" b="1" dirty="0">
              <a:solidFill>
                <a:srgbClr val="00CC00"/>
              </a:solidFill>
              <a:latin typeface="Palatino Linotype" panose="02040502050505030304" pitchFamily="18" charset="0"/>
            </a:endParaRPr>
          </a:p>
          <a:p>
            <a:pPr>
              <a:buFontTx/>
              <a:buNone/>
            </a:pPr>
            <a:r>
              <a:rPr lang="en-GB" altLang="en-US" sz="2800" b="1" dirty="0">
                <a:solidFill>
                  <a:srgbClr val="00CC00"/>
                </a:solidFill>
                <a:latin typeface="Palatino Linotype" panose="02040502050505030304" pitchFamily="18" charset="0"/>
              </a:rPr>
              <a:t>Safe</a:t>
            </a:r>
            <a:r>
              <a:rPr lang="en-GB" altLang="en-US" sz="2800" dirty="0">
                <a:solidFill>
                  <a:srgbClr val="00CC00"/>
                </a:solidFill>
                <a:latin typeface="Palatino Linotype" panose="02040502050505030304" pitchFamily="18" charset="0"/>
              </a:rPr>
              <a:t> - </a:t>
            </a:r>
            <a:r>
              <a:rPr lang="en-GB" altLang="en-US" sz="2800" dirty="0">
                <a:solidFill>
                  <a:schemeClr val="tx1"/>
                </a:solidFill>
                <a:latin typeface="Palatino Linotype" panose="02040502050505030304" pitchFamily="18" charset="0"/>
              </a:rPr>
              <a:t>no side effects</a:t>
            </a:r>
          </a:p>
          <a:p>
            <a:pPr>
              <a:buFontTx/>
              <a:buNone/>
            </a:pPr>
            <a:endParaRPr lang="en-GB" altLang="en-US" sz="2800" b="1" dirty="0">
              <a:solidFill>
                <a:srgbClr val="00CC00"/>
              </a:solidFill>
              <a:latin typeface="Palatino Linotype" panose="02040502050505030304" pitchFamily="18" charset="0"/>
            </a:endParaRPr>
          </a:p>
          <a:p>
            <a:pPr>
              <a:buFontTx/>
              <a:buNone/>
            </a:pPr>
            <a:r>
              <a:rPr lang="en-GB" altLang="en-US" sz="2800" b="1" dirty="0">
                <a:solidFill>
                  <a:srgbClr val="00CC00"/>
                </a:solidFill>
                <a:latin typeface="Palatino Linotype" panose="02040502050505030304" pitchFamily="18" charset="0"/>
              </a:rPr>
              <a:t>Stable</a:t>
            </a:r>
          </a:p>
          <a:p>
            <a:pPr>
              <a:buFontTx/>
              <a:buNone/>
            </a:pPr>
            <a:endParaRPr lang="en-GB" altLang="en-US" sz="2800" b="1" dirty="0">
              <a:solidFill>
                <a:srgbClr val="00CC00"/>
              </a:solidFill>
              <a:latin typeface="Palatino Linotype" panose="02040502050505030304" pitchFamily="18" charset="0"/>
            </a:endParaRPr>
          </a:p>
          <a:p>
            <a:pPr>
              <a:buFontTx/>
              <a:buNone/>
            </a:pPr>
            <a:r>
              <a:rPr lang="en-GB" altLang="en-US" sz="2800" b="1" dirty="0">
                <a:solidFill>
                  <a:srgbClr val="00CC00"/>
                </a:solidFill>
                <a:latin typeface="Palatino Linotype" panose="02040502050505030304" pitchFamily="18" charset="0"/>
              </a:rPr>
              <a:t>Cheap</a:t>
            </a:r>
          </a:p>
        </p:txBody>
      </p:sp>
      <p:sp>
        <p:nvSpPr>
          <p:cNvPr id="9219" name="Rectangle 2">
            <a:extLst>
              <a:ext uri="{FF2B5EF4-FFF2-40B4-BE49-F238E27FC236}">
                <a16:creationId xmlns:a16="http://schemas.microsoft.com/office/drawing/2014/main" id="{1EB2814C-EFC2-F721-6A83-E1182120C37D}"/>
              </a:ext>
            </a:extLst>
          </p:cNvPr>
          <p:cNvSpPr txBox="1">
            <a:spLocks noChangeArrowheads="1"/>
          </p:cNvSpPr>
          <p:nvPr/>
        </p:nvSpPr>
        <p:spPr bwMode="auto">
          <a:xfrm>
            <a:off x="76201"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The ideal vaccine</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1" name="Rectangle 1027">
            <a:extLst>
              <a:ext uri="{FF2B5EF4-FFF2-40B4-BE49-F238E27FC236}">
                <a16:creationId xmlns:a16="http://schemas.microsoft.com/office/drawing/2014/main" id="{58960DD5-9C84-AD8C-1B0E-0A1570D8D71A}"/>
              </a:ext>
            </a:extLst>
          </p:cNvPr>
          <p:cNvSpPr>
            <a:spLocks noGrp="1" noChangeArrowheads="1"/>
          </p:cNvSpPr>
          <p:nvPr>
            <p:ph type="body" idx="1"/>
          </p:nvPr>
        </p:nvSpPr>
        <p:spPr>
          <a:xfrm>
            <a:off x="402772" y="1504724"/>
            <a:ext cx="7772400" cy="3887787"/>
          </a:xfrm>
        </p:spPr>
        <p:txBody>
          <a:bodyPr>
            <a:normAutofit/>
          </a:bodyPr>
          <a:lstStyle/>
          <a:p>
            <a:pPr>
              <a:lnSpc>
                <a:spcPct val="90000"/>
              </a:lnSpc>
              <a:buFontTx/>
              <a:buNone/>
            </a:pPr>
            <a:r>
              <a:rPr lang="en-GB" altLang="en-US" sz="2400" dirty="0">
                <a:solidFill>
                  <a:srgbClr val="00CC00"/>
                </a:solidFill>
                <a:latin typeface="Palatino Linotype" panose="02040502050505030304" pitchFamily="18" charset="0"/>
              </a:rPr>
              <a:t>toxic/inflammatory reactions</a:t>
            </a:r>
          </a:p>
          <a:p>
            <a:pPr>
              <a:lnSpc>
                <a:spcPct val="90000"/>
              </a:lnSpc>
              <a:buFontTx/>
              <a:buNone/>
            </a:pPr>
            <a:r>
              <a:rPr lang="en-GB" altLang="en-US" sz="2400" dirty="0">
                <a:solidFill>
                  <a:srgbClr val="00CC00"/>
                </a:solidFill>
                <a:latin typeface="Palatino Linotype" panose="02040502050505030304" pitchFamily="18" charset="0"/>
              </a:rPr>
              <a:t>	</a:t>
            </a:r>
            <a:r>
              <a:rPr lang="en-GB" altLang="en-US" sz="2400" dirty="0">
                <a:solidFill>
                  <a:schemeClr val="tx1"/>
                </a:solidFill>
                <a:latin typeface="Palatino Linotype" panose="02040502050505030304" pitchFamily="18" charset="0"/>
              </a:rPr>
              <a:t>local, systemic</a:t>
            </a:r>
          </a:p>
          <a:p>
            <a:pPr>
              <a:lnSpc>
                <a:spcPct val="90000"/>
              </a:lnSpc>
              <a:buFontTx/>
              <a:buNone/>
            </a:pPr>
            <a:endParaRPr lang="en-GB" altLang="en-US" sz="2400" dirty="0">
              <a:solidFill>
                <a:schemeClr val="tx1"/>
              </a:solidFill>
              <a:latin typeface="Palatino Linotype" panose="02040502050505030304" pitchFamily="18" charset="0"/>
            </a:endParaRPr>
          </a:p>
          <a:p>
            <a:pPr>
              <a:lnSpc>
                <a:spcPct val="90000"/>
              </a:lnSpc>
              <a:buFontTx/>
              <a:buNone/>
            </a:pPr>
            <a:r>
              <a:rPr lang="en-GB" altLang="en-US" sz="2400" dirty="0">
                <a:solidFill>
                  <a:srgbClr val="00CC00"/>
                </a:solidFill>
                <a:latin typeface="Palatino Linotype" panose="02040502050505030304" pitchFamily="18" charset="0"/>
              </a:rPr>
              <a:t>infections</a:t>
            </a:r>
          </a:p>
          <a:p>
            <a:pPr>
              <a:lnSpc>
                <a:spcPct val="90000"/>
              </a:lnSpc>
              <a:buFontTx/>
              <a:buNone/>
            </a:pPr>
            <a:endParaRPr lang="en-GB" altLang="en-US" sz="2400" dirty="0">
              <a:latin typeface="Palatino Linotype" panose="02040502050505030304" pitchFamily="18" charset="0"/>
            </a:endParaRPr>
          </a:p>
          <a:p>
            <a:pPr>
              <a:lnSpc>
                <a:spcPct val="90000"/>
              </a:lnSpc>
              <a:buFontTx/>
              <a:buNone/>
            </a:pPr>
            <a:r>
              <a:rPr lang="en-GB" altLang="en-US" sz="2400" dirty="0">
                <a:solidFill>
                  <a:srgbClr val="00CC00"/>
                </a:solidFill>
                <a:latin typeface="Palatino Linotype" panose="02040502050505030304" pitchFamily="18" charset="0"/>
              </a:rPr>
              <a:t>immunopathological reactions</a:t>
            </a:r>
            <a:endParaRPr lang="sr-Cyrl-CS" altLang="en-US" sz="2400" dirty="0">
              <a:solidFill>
                <a:srgbClr val="00CC00"/>
              </a:solidFill>
              <a:latin typeface="Palatino Linotype" panose="02040502050505030304" pitchFamily="18" charset="0"/>
            </a:endParaRPr>
          </a:p>
          <a:p>
            <a:pPr lvl="1">
              <a:lnSpc>
                <a:spcPct val="90000"/>
              </a:lnSpc>
              <a:buFontTx/>
              <a:buNone/>
            </a:pPr>
            <a:r>
              <a:rPr lang="en-GB" altLang="en-US" sz="2400" dirty="0">
                <a:latin typeface="Palatino Linotype" panose="02040502050505030304" pitchFamily="18" charset="0"/>
              </a:rPr>
              <a:t>hypersensitivity reactions</a:t>
            </a:r>
          </a:p>
        </p:txBody>
      </p:sp>
      <p:sp>
        <p:nvSpPr>
          <p:cNvPr id="10243" name="Rectangle 2">
            <a:extLst>
              <a:ext uri="{FF2B5EF4-FFF2-40B4-BE49-F238E27FC236}">
                <a16:creationId xmlns:a16="http://schemas.microsoft.com/office/drawing/2014/main" id="{BB6BD083-5DFE-3B46-30D1-815E16A5AF40}"/>
              </a:ext>
            </a:extLst>
          </p:cNvPr>
          <p:cNvSpPr txBox="1">
            <a:spLocks noChangeArrowheads="1"/>
          </p:cNvSpPr>
          <p:nvPr/>
        </p:nvSpPr>
        <p:spPr bwMode="auto">
          <a:xfrm>
            <a:off x="130625"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Vaccine safety - adverse reactions</a:t>
            </a:r>
            <a:endParaRPr lang="en-GB" altLang="en-US" sz="2800" b="1" dirty="0">
              <a:solidFill>
                <a:srgbClr val="00B0F0"/>
              </a:solidFill>
              <a:latin typeface="Palatino Linotype" panose="0204050205050503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nodeType="afterEffect">
                                  <p:stCondLst>
                                    <p:cond delay="0"/>
                                  </p:stCondLst>
                                  <p:childTnLst>
                                    <p:set>
                                      <p:cBhvr>
                                        <p:cTn id="6" dur="1" fill="hold">
                                          <p:stCondLst>
                                            <p:cond delay="0"/>
                                          </p:stCondLst>
                                        </p:cTn>
                                        <p:tgtEl>
                                          <p:spTgt spid="32771">
                                            <p:txEl>
                                              <p:pRg st="5" end="5"/>
                                            </p:txEl>
                                          </p:spTgt>
                                        </p:tgtEl>
                                        <p:attrNameLst>
                                          <p:attrName>style.visibility</p:attrName>
                                        </p:attrNameLst>
                                      </p:cBhvr>
                                      <p:to>
                                        <p:strVal val="visible"/>
                                      </p:to>
                                    </p:set>
                                    <p:animEffect transition="in" filter="dissolve">
                                      <p:cBhvr>
                                        <p:cTn id="7" dur="500"/>
                                        <p:tgtEl>
                                          <p:spTgt spid="327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autoUpdateAnimBg="0"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94" name="Rectangle 2">
            <a:extLst>
              <a:ext uri="{FF2B5EF4-FFF2-40B4-BE49-F238E27FC236}">
                <a16:creationId xmlns:a16="http://schemas.microsoft.com/office/drawing/2014/main" id="{CCBF1874-1B34-A0F8-3484-0F6C7DCC1B54}"/>
              </a:ext>
            </a:extLst>
          </p:cNvPr>
          <p:cNvSpPr txBox="1">
            <a:spLocks noChangeArrowheads="1"/>
          </p:cNvSpPr>
          <p:nvPr/>
        </p:nvSpPr>
        <p:spPr bwMode="auto">
          <a:xfrm>
            <a:off x="87087"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Vaccine safety - adverse reactions</a:t>
            </a:r>
            <a:endParaRPr lang="en-GB" altLang="en-US" sz="2800" b="1" dirty="0">
              <a:solidFill>
                <a:srgbClr val="00B0F0"/>
              </a:solidFill>
              <a:latin typeface="Palatino Linotype" panose="02040502050505030304" pitchFamily="18" charset="0"/>
            </a:endParaRPr>
          </a:p>
        </p:txBody>
      </p:sp>
      <p:graphicFrame>
        <p:nvGraphicFramePr>
          <p:cNvPr id="2" name="Table 1">
            <a:extLst>
              <a:ext uri="{FF2B5EF4-FFF2-40B4-BE49-F238E27FC236}">
                <a16:creationId xmlns:a16="http://schemas.microsoft.com/office/drawing/2014/main" id="{7F45383B-F6DB-7D7D-5533-7034BEC263C6}"/>
              </a:ext>
            </a:extLst>
          </p:cNvPr>
          <p:cNvGraphicFramePr>
            <a:graphicFrameLocks noGrp="1"/>
          </p:cNvGraphicFramePr>
          <p:nvPr>
            <p:extLst>
              <p:ext uri="{D42A27DB-BD31-4B8C-83A1-F6EECF244321}">
                <p14:modId xmlns:p14="http://schemas.microsoft.com/office/powerpoint/2010/main" val="2683799725"/>
              </p:ext>
            </p:extLst>
          </p:nvPr>
        </p:nvGraphicFramePr>
        <p:xfrm>
          <a:off x="356135" y="990599"/>
          <a:ext cx="8633861" cy="5591767"/>
        </p:xfrm>
        <a:graphic>
          <a:graphicData uri="http://schemas.openxmlformats.org/drawingml/2006/table">
            <a:tbl>
              <a:tblPr firstRow="1" firstCol="1" bandRow="1" bandCol="1">
                <a:tableStyleId>{5C22544A-7EE6-4342-B048-85BDC9FD1C3A}</a:tableStyleId>
              </a:tblPr>
              <a:tblGrid>
                <a:gridCol w="8633861">
                  <a:extLst>
                    <a:ext uri="{9D8B030D-6E8A-4147-A177-3AD203B41FA5}">
                      <a16:colId xmlns:a16="http://schemas.microsoft.com/office/drawing/2014/main" val="2759711294"/>
                    </a:ext>
                  </a:extLst>
                </a:gridCol>
              </a:tblGrid>
              <a:tr h="445235">
                <a:tc>
                  <a:txBody>
                    <a:bodyPr/>
                    <a:lstStyle/>
                    <a:p>
                      <a:pPr algn="just">
                        <a:lnSpc>
                          <a:spcPct val="150000"/>
                        </a:lnSpc>
                        <a:spcAft>
                          <a:spcPts val="1000"/>
                        </a:spcAft>
                      </a:pPr>
                      <a:r>
                        <a:rPr lang="en-US" sz="1600" b="1" dirty="0">
                          <a:solidFill>
                            <a:schemeClr val="tx1"/>
                          </a:solidFill>
                          <a:effectLst/>
                          <a:latin typeface="Palatino Linotype" panose="02040502050505030304" pitchFamily="18" charset="0"/>
                        </a:rPr>
                        <a:t>Limitations and problems with vaccines</a:t>
                      </a:r>
                      <a:endParaRPr lang="en-GB" sz="1400" b="1" dirty="0">
                        <a:solidFill>
                          <a:schemeClr val="tx1"/>
                        </a:solidFill>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25074982"/>
                  </a:ext>
                </a:extLst>
              </a:tr>
              <a:tr h="445235">
                <a:tc>
                  <a:txBody>
                    <a:bodyPr/>
                    <a:lstStyle/>
                    <a:p>
                      <a:pPr algn="just">
                        <a:lnSpc>
                          <a:spcPct val="150000"/>
                        </a:lnSpc>
                        <a:spcAft>
                          <a:spcPts val="1000"/>
                        </a:spcAft>
                      </a:pPr>
                      <a:r>
                        <a:rPr lang="en-US" sz="1600" b="0" dirty="0">
                          <a:effectLst/>
                          <a:latin typeface="Palatino Linotype" panose="02040502050505030304" pitchFamily="18" charset="0"/>
                        </a:rPr>
                        <a:t>Inactivated vaccines - microorganisms are not adequately killed</a:t>
                      </a:r>
                      <a:endParaRPr lang="en-GB" sz="1400" b="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44629243"/>
                  </a:ext>
                </a:extLst>
              </a:tr>
              <a:tr h="445235">
                <a:tc>
                  <a:txBody>
                    <a:bodyPr/>
                    <a:lstStyle/>
                    <a:p>
                      <a:pPr algn="just">
                        <a:lnSpc>
                          <a:spcPct val="150000"/>
                        </a:lnSpc>
                        <a:spcAft>
                          <a:spcPts val="1000"/>
                        </a:spcAft>
                      </a:pPr>
                      <a:r>
                        <a:rPr lang="en-US" sz="1600" b="0">
                          <a:effectLst/>
                          <a:latin typeface="Palatino Linotype" panose="02040502050505030304" pitchFamily="18" charset="0"/>
                        </a:rPr>
                        <a:t>Attenuated microorganisms can transform into wild type and regain virulence (eg polioviruses types 2,3)</a:t>
                      </a:r>
                      <a:endParaRPr lang="en-GB" sz="1400" b="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36467631"/>
                  </a:ext>
                </a:extLst>
              </a:tr>
              <a:tr h="445235">
                <a:tc>
                  <a:txBody>
                    <a:bodyPr/>
                    <a:lstStyle/>
                    <a:p>
                      <a:pPr algn="just">
                        <a:lnSpc>
                          <a:spcPct val="150000"/>
                        </a:lnSpc>
                        <a:spcAft>
                          <a:spcPts val="1000"/>
                        </a:spcAft>
                      </a:pPr>
                      <a:r>
                        <a:rPr lang="en-US" sz="1600" b="0">
                          <a:effectLst/>
                          <a:latin typeface="Palatino Linotype" panose="02040502050505030304" pitchFamily="18" charset="0"/>
                        </a:rPr>
                        <a:t>Inclusion of toxic material (eg typhoid, whooping cough)</a:t>
                      </a:r>
                      <a:endParaRPr lang="en-GB" sz="1400" b="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88480166"/>
                  </a:ext>
                </a:extLst>
              </a:tr>
              <a:tr h="445235">
                <a:tc>
                  <a:txBody>
                    <a:bodyPr/>
                    <a:lstStyle/>
                    <a:p>
                      <a:pPr algn="just">
                        <a:lnSpc>
                          <a:spcPct val="150000"/>
                        </a:lnSpc>
                        <a:spcAft>
                          <a:spcPts val="1000"/>
                        </a:spcAft>
                      </a:pPr>
                      <a:r>
                        <a:rPr lang="en-US" sz="1600" b="0">
                          <a:effectLst/>
                          <a:latin typeface="Palatino Linotype" panose="02040502050505030304" pitchFamily="18" charset="0"/>
                        </a:rPr>
                        <a:t>Contamination with animal viruses</a:t>
                      </a:r>
                      <a:endParaRPr lang="en-GB" sz="1400" b="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44293736"/>
                  </a:ext>
                </a:extLst>
              </a:tr>
              <a:tr h="445235">
                <a:tc>
                  <a:txBody>
                    <a:bodyPr/>
                    <a:lstStyle/>
                    <a:p>
                      <a:pPr algn="just">
                        <a:lnSpc>
                          <a:spcPct val="150000"/>
                        </a:lnSpc>
                        <a:spcAft>
                          <a:spcPts val="1000"/>
                        </a:spcAft>
                      </a:pPr>
                      <a:r>
                        <a:rPr lang="en-US" sz="1600" b="0" dirty="0">
                          <a:effectLst/>
                          <a:latin typeface="Palatino Linotype" panose="02040502050505030304" pitchFamily="18" charset="0"/>
                        </a:rPr>
                        <a:t>Egg protein contamination (hypersensitivity, allergy)</a:t>
                      </a:r>
                      <a:endParaRPr lang="en-GB" sz="1400" b="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72763103"/>
                  </a:ext>
                </a:extLst>
              </a:tr>
              <a:tr h="445235">
                <a:tc>
                  <a:txBody>
                    <a:bodyPr/>
                    <a:lstStyle/>
                    <a:p>
                      <a:pPr algn="just">
                        <a:lnSpc>
                          <a:spcPct val="150000"/>
                        </a:lnSpc>
                        <a:spcAft>
                          <a:spcPts val="1000"/>
                        </a:spcAft>
                      </a:pPr>
                      <a:r>
                        <a:rPr lang="en-US" sz="1600" b="0">
                          <a:effectLst/>
                          <a:latin typeface="Palatino Linotype" panose="02040502050505030304" pitchFamily="18" charset="0"/>
                        </a:rPr>
                        <a:t>Cross reaction with one's own (autoimmune diseases)</a:t>
                      </a:r>
                      <a:endParaRPr lang="en-GB" sz="1400" b="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12232770"/>
                  </a:ext>
                </a:extLst>
              </a:tr>
              <a:tr h="445235">
                <a:tc>
                  <a:txBody>
                    <a:bodyPr/>
                    <a:lstStyle/>
                    <a:p>
                      <a:pPr algn="just">
                        <a:lnSpc>
                          <a:spcPct val="150000"/>
                        </a:lnSpc>
                        <a:spcAft>
                          <a:spcPts val="1000"/>
                        </a:spcAft>
                      </a:pPr>
                      <a:r>
                        <a:rPr lang="en-US" sz="1600" b="1" dirty="0">
                          <a:solidFill>
                            <a:schemeClr val="tx1"/>
                          </a:solidFill>
                          <a:effectLst/>
                          <a:latin typeface="Palatino Linotype" panose="02040502050505030304" pitchFamily="18" charset="0"/>
                        </a:rPr>
                        <a:t>Limitations and problems on the part of the patient</a:t>
                      </a:r>
                      <a:endParaRPr lang="en-GB" sz="1400" b="1" dirty="0">
                        <a:solidFill>
                          <a:schemeClr val="tx1"/>
                        </a:solidFill>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29193817"/>
                  </a:ext>
                </a:extLst>
              </a:tr>
              <a:tr h="445235">
                <a:tc>
                  <a:txBody>
                    <a:bodyPr/>
                    <a:lstStyle/>
                    <a:p>
                      <a:pPr algn="just">
                        <a:lnSpc>
                          <a:spcPct val="150000"/>
                        </a:lnSpc>
                        <a:spcAft>
                          <a:spcPts val="1000"/>
                        </a:spcAft>
                      </a:pPr>
                      <a:r>
                        <a:rPr lang="en-US" sz="1600" b="0">
                          <a:effectLst/>
                          <a:latin typeface="Palatino Linotype" panose="02040502050505030304" pitchFamily="18" charset="0"/>
                        </a:rPr>
                        <a:t>Immunodeficiency (live microorganisms can cause serious diseases)</a:t>
                      </a:r>
                      <a:endParaRPr lang="en-GB" sz="1400" b="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23043518"/>
                  </a:ext>
                </a:extLst>
              </a:tr>
              <a:tr h="445235">
                <a:tc>
                  <a:txBody>
                    <a:bodyPr/>
                    <a:lstStyle/>
                    <a:p>
                      <a:pPr algn="just">
                        <a:lnSpc>
                          <a:spcPct val="150000"/>
                        </a:lnSpc>
                        <a:spcAft>
                          <a:spcPts val="1000"/>
                        </a:spcAft>
                      </a:pPr>
                      <a:r>
                        <a:rPr lang="en-US" sz="1600" b="0">
                          <a:effectLst/>
                          <a:latin typeface="Palatino Linotype" panose="02040502050505030304" pitchFamily="18" charset="0"/>
                        </a:rPr>
                        <a:t>Local inflammatory reaction, often to an adjuvant</a:t>
                      </a:r>
                      <a:endParaRPr lang="en-GB" sz="1400" b="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48224165"/>
                  </a:ext>
                </a:extLst>
              </a:tr>
              <a:tr h="445235">
                <a:tc>
                  <a:txBody>
                    <a:bodyPr/>
                    <a:lstStyle/>
                    <a:p>
                      <a:pPr algn="just">
                        <a:lnSpc>
                          <a:spcPct val="150000"/>
                        </a:lnSpc>
                        <a:spcAft>
                          <a:spcPts val="1000"/>
                        </a:spcAft>
                      </a:pPr>
                      <a:r>
                        <a:rPr lang="en-US" sz="1600" b="0">
                          <a:effectLst/>
                          <a:latin typeface="Palatino Linotype" panose="02040502050505030304" pitchFamily="18" charset="0"/>
                        </a:rPr>
                        <a:t>Vaccine hypersensitivity (eg tetanus)</a:t>
                      </a:r>
                      <a:endParaRPr lang="en-GB" sz="1400" b="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16994927"/>
                  </a:ext>
                </a:extLst>
              </a:tr>
              <a:tr h="445235">
                <a:tc>
                  <a:txBody>
                    <a:bodyPr/>
                    <a:lstStyle/>
                    <a:p>
                      <a:pPr algn="just">
                        <a:lnSpc>
                          <a:spcPct val="150000"/>
                        </a:lnSpc>
                        <a:spcAft>
                          <a:spcPts val="1000"/>
                        </a:spcAft>
                      </a:pPr>
                      <a:r>
                        <a:rPr lang="en-US" sz="1600" b="0" dirty="0">
                          <a:effectLst/>
                          <a:latin typeface="Palatino Linotype" panose="02040502050505030304" pitchFamily="18" charset="0"/>
                        </a:rPr>
                        <a:t>Interference between vaccines given at the same time (not always)</a:t>
                      </a:r>
                      <a:endParaRPr lang="en-GB" sz="1400" b="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4209319"/>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03C097CA-E7F9-7200-9922-069826E11AF0}"/>
              </a:ext>
            </a:extLst>
          </p:cNvPr>
          <p:cNvSpPr>
            <a:spLocks noGrp="1" noChangeArrowheads="1"/>
          </p:cNvSpPr>
          <p:nvPr>
            <p:ph type="body" idx="1"/>
          </p:nvPr>
        </p:nvSpPr>
        <p:spPr>
          <a:xfrm>
            <a:off x="352198" y="691469"/>
            <a:ext cx="3814762" cy="2305050"/>
          </a:xfrm>
        </p:spPr>
        <p:txBody>
          <a:bodyPr>
            <a:normAutofit/>
          </a:bodyPr>
          <a:lstStyle/>
          <a:p>
            <a:pPr marL="609600" indent="-609600">
              <a:buNone/>
            </a:pPr>
            <a:r>
              <a:rPr lang="sr-Cyrl-CS" altLang="en-US" sz="2400" b="1" dirty="0">
                <a:solidFill>
                  <a:srgbClr val="00B050"/>
                </a:solidFill>
                <a:latin typeface="Palatino Linotype" panose="02040502050505030304" pitchFamily="18" charset="0"/>
              </a:rPr>
              <a:t>1. </a:t>
            </a:r>
            <a:r>
              <a:rPr lang="en-GB" altLang="en-US" sz="2400" b="1" dirty="0">
                <a:solidFill>
                  <a:srgbClr val="00B050"/>
                </a:solidFill>
                <a:latin typeface="Palatino Linotype" panose="02040502050505030304" pitchFamily="18" charset="0"/>
              </a:rPr>
              <a:t>Live</a:t>
            </a:r>
            <a:endParaRPr lang="sr-Cyrl-CS" altLang="en-US" sz="2400" b="1" dirty="0">
              <a:solidFill>
                <a:srgbClr val="00B050"/>
              </a:solidFill>
              <a:latin typeface="Palatino Linotype" panose="02040502050505030304" pitchFamily="18" charset="0"/>
            </a:endParaRPr>
          </a:p>
          <a:p>
            <a:pPr marL="990600" lvl="1" indent="-533400">
              <a:buFontTx/>
              <a:buChar char="•"/>
            </a:pPr>
            <a:r>
              <a:rPr lang="en-GB" altLang="en-US" sz="2400" dirty="0">
                <a:solidFill>
                  <a:srgbClr val="00B050"/>
                </a:solidFill>
                <a:latin typeface="Palatino Linotype" panose="02040502050505030304" pitchFamily="18" charset="0"/>
              </a:rPr>
              <a:t>Attenuated</a:t>
            </a:r>
          </a:p>
          <a:p>
            <a:pPr marL="990600" lvl="1" indent="-533400">
              <a:buFontTx/>
              <a:buChar char="•"/>
            </a:pPr>
            <a:r>
              <a:rPr lang="en-GB" altLang="en-US" sz="2400" dirty="0">
                <a:solidFill>
                  <a:srgbClr val="00B050"/>
                </a:solidFill>
                <a:latin typeface="Palatino Linotype" panose="02040502050505030304" pitchFamily="18" charset="0"/>
              </a:rPr>
              <a:t>Virulent</a:t>
            </a:r>
          </a:p>
          <a:p>
            <a:pPr marL="990600" lvl="1" indent="-533400">
              <a:buFontTx/>
              <a:buChar char="•"/>
            </a:pPr>
            <a:r>
              <a:rPr lang="en-GB" altLang="en-US" sz="2400" dirty="0">
                <a:solidFill>
                  <a:srgbClr val="00B050"/>
                </a:solidFill>
                <a:latin typeface="Palatino Linotype" panose="02040502050505030304" pitchFamily="18" charset="0"/>
              </a:rPr>
              <a:t>recombinant</a:t>
            </a:r>
            <a:endParaRPr lang="sr-Cyrl-CS" altLang="en-US" sz="2400" dirty="0">
              <a:solidFill>
                <a:srgbClr val="00B050"/>
              </a:solidFill>
              <a:latin typeface="Palatino Linotype" panose="02040502050505030304" pitchFamily="18" charset="0"/>
            </a:endParaRPr>
          </a:p>
          <a:p>
            <a:pPr marL="990600" lvl="1" indent="-533400">
              <a:buNone/>
            </a:pPr>
            <a:endParaRPr lang="sr-Cyrl-CS" altLang="en-US" sz="2400" dirty="0">
              <a:solidFill>
                <a:srgbClr val="CC0000"/>
              </a:solidFill>
              <a:latin typeface="Palatino Linotype" panose="02040502050505030304" pitchFamily="18" charset="0"/>
            </a:endParaRPr>
          </a:p>
          <a:p>
            <a:pPr marL="609600" indent="-609600">
              <a:buNone/>
            </a:pPr>
            <a:endParaRPr lang="en-GB" altLang="en-US" sz="2400" b="1" dirty="0">
              <a:solidFill>
                <a:srgbClr val="00CC00"/>
              </a:solidFill>
              <a:latin typeface="Palatino Linotype" panose="02040502050505030304" pitchFamily="18" charset="0"/>
            </a:endParaRPr>
          </a:p>
        </p:txBody>
      </p:sp>
      <p:sp>
        <p:nvSpPr>
          <p:cNvPr id="12291" name="Rectangle 4">
            <a:extLst>
              <a:ext uri="{FF2B5EF4-FFF2-40B4-BE49-F238E27FC236}">
                <a16:creationId xmlns:a16="http://schemas.microsoft.com/office/drawing/2014/main" id="{58B155E1-CB40-DD39-CA95-ED44450BF746}"/>
              </a:ext>
            </a:extLst>
          </p:cNvPr>
          <p:cNvSpPr>
            <a:spLocks noChangeArrowheads="1"/>
          </p:cNvSpPr>
          <p:nvPr/>
        </p:nvSpPr>
        <p:spPr bwMode="auto">
          <a:xfrm>
            <a:off x="3592286" y="2493282"/>
            <a:ext cx="4391025" cy="287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09600" indent="-609600">
              <a:spcBef>
                <a:spcPct val="20000"/>
              </a:spcBef>
              <a:buChar char="•"/>
              <a:defRPr sz="3200">
                <a:solidFill>
                  <a:schemeClr val="tx1"/>
                </a:solidFill>
                <a:latin typeface="Comic Sans MS" panose="030F0702030302020204" pitchFamily="66" charset="0"/>
              </a:defRPr>
            </a:lvl1pPr>
            <a:lvl2pPr marL="990600" indent="-533400">
              <a:spcBef>
                <a:spcPct val="20000"/>
              </a:spcBef>
              <a:buChar char="–"/>
              <a:defRPr sz="2800">
                <a:solidFill>
                  <a:schemeClr val="tx1"/>
                </a:solidFill>
                <a:latin typeface="Comic Sans MS" panose="030F0702030302020204" pitchFamily="66" charset="0"/>
              </a:defRPr>
            </a:lvl2pPr>
            <a:lvl3pPr marL="1371600" indent="-457200">
              <a:spcBef>
                <a:spcPct val="20000"/>
              </a:spcBef>
              <a:buChar char="•"/>
              <a:defRPr sz="2400">
                <a:solidFill>
                  <a:schemeClr val="tx1"/>
                </a:solidFill>
                <a:latin typeface="Comic Sans MS" panose="030F0702030302020204" pitchFamily="66" charset="0"/>
              </a:defRPr>
            </a:lvl3pPr>
            <a:lvl4pPr marL="1752600" indent="-381000">
              <a:spcBef>
                <a:spcPct val="20000"/>
              </a:spcBef>
              <a:buChar char="–"/>
              <a:defRPr sz="2000">
                <a:solidFill>
                  <a:schemeClr val="tx1"/>
                </a:solidFill>
                <a:latin typeface="Comic Sans MS" panose="030F0702030302020204" pitchFamily="66" charset="0"/>
              </a:defRPr>
            </a:lvl4pPr>
            <a:lvl5pPr marL="2209800" indent="-381000">
              <a:spcBef>
                <a:spcPct val="20000"/>
              </a:spcBef>
              <a:buChar char="»"/>
              <a:defRPr sz="2000">
                <a:solidFill>
                  <a:schemeClr val="tx1"/>
                </a:solidFill>
                <a:latin typeface="Comic Sans MS" panose="030F0702030302020204" pitchFamily="66" charset="0"/>
              </a:defRPr>
            </a:lvl5pPr>
            <a:lvl6pPr marL="2667000" indent="-381000" eaLnBrk="0" fontAlgn="base" hangingPunct="0">
              <a:spcBef>
                <a:spcPct val="20000"/>
              </a:spcBef>
              <a:spcAft>
                <a:spcPct val="0"/>
              </a:spcAft>
              <a:buChar char="»"/>
              <a:defRPr sz="2000">
                <a:solidFill>
                  <a:schemeClr val="tx1"/>
                </a:solidFill>
                <a:latin typeface="Comic Sans MS" panose="030F0702030302020204" pitchFamily="66" charset="0"/>
              </a:defRPr>
            </a:lvl6pPr>
            <a:lvl7pPr marL="3124200" indent="-381000" eaLnBrk="0" fontAlgn="base" hangingPunct="0">
              <a:spcBef>
                <a:spcPct val="20000"/>
              </a:spcBef>
              <a:spcAft>
                <a:spcPct val="0"/>
              </a:spcAft>
              <a:buChar char="»"/>
              <a:defRPr sz="2000">
                <a:solidFill>
                  <a:schemeClr val="tx1"/>
                </a:solidFill>
                <a:latin typeface="Comic Sans MS" panose="030F0702030302020204" pitchFamily="66" charset="0"/>
              </a:defRPr>
            </a:lvl7pPr>
            <a:lvl8pPr marL="3581400" indent="-381000" eaLnBrk="0" fontAlgn="base" hangingPunct="0">
              <a:spcBef>
                <a:spcPct val="20000"/>
              </a:spcBef>
              <a:spcAft>
                <a:spcPct val="0"/>
              </a:spcAft>
              <a:buChar char="»"/>
              <a:defRPr sz="2000">
                <a:solidFill>
                  <a:schemeClr val="tx1"/>
                </a:solidFill>
                <a:latin typeface="Comic Sans MS" panose="030F0702030302020204" pitchFamily="66" charset="0"/>
              </a:defRPr>
            </a:lvl8pPr>
            <a:lvl9pPr marL="4038600" indent="-3810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lvl="1">
              <a:lnSpc>
                <a:spcPct val="80000"/>
              </a:lnSpc>
              <a:buFontTx/>
              <a:buNone/>
            </a:pPr>
            <a:endParaRPr lang="sr-Cyrl-CS" altLang="en-US" sz="2400" dirty="0">
              <a:solidFill>
                <a:srgbClr val="CC0000"/>
              </a:solidFill>
              <a:latin typeface="Palatino Linotype" panose="02040502050505030304" pitchFamily="18" charset="0"/>
            </a:endParaRPr>
          </a:p>
          <a:p>
            <a:pPr>
              <a:lnSpc>
                <a:spcPct val="80000"/>
              </a:lnSpc>
              <a:buFontTx/>
              <a:buNone/>
            </a:pPr>
            <a:r>
              <a:rPr lang="sr-Cyrl-CS" altLang="en-US" sz="2400" b="1" dirty="0">
                <a:solidFill>
                  <a:srgbClr val="000099"/>
                </a:solidFill>
                <a:latin typeface="Palatino Linotype" panose="02040502050505030304" pitchFamily="18" charset="0"/>
              </a:rPr>
              <a:t>2. </a:t>
            </a:r>
            <a:r>
              <a:rPr lang="en-GB" altLang="en-US" sz="2400" b="1" dirty="0">
                <a:solidFill>
                  <a:srgbClr val="000099"/>
                </a:solidFill>
                <a:latin typeface="Palatino Linotype" panose="02040502050505030304" pitchFamily="18" charset="0"/>
              </a:rPr>
              <a:t>Dead</a:t>
            </a:r>
            <a:r>
              <a:rPr lang="en-GB" altLang="en-US" sz="2400" dirty="0">
                <a:latin typeface="Palatino Linotype" panose="02040502050505030304" pitchFamily="18" charset="0"/>
              </a:rPr>
              <a:t> </a:t>
            </a:r>
            <a:endParaRPr lang="sr-Cyrl-CS" altLang="en-US" sz="2400" dirty="0">
              <a:latin typeface="Palatino Linotype" panose="02040502050505030304" pitchFamily="18" charset="0"/>
            </a:endParaRPr>
          </a:p>
          <a:p>
            <a:pPr lvl="1">
              <a:lnSpc>
                <a:spcPct val="80000"/>
              </a:lnSpc>
              <a:buFontTx/>
              <a:buChar char="•"/>
            </a:pPr>
            <a:r>
              <a:rPr lang="en-US" altLang="en-US" sz="2400" dirty="0">
                <a:solidFill>
                  <a:srgbClr val="000099"/>
                </a:solidFill>
                <a:latin typeface="Palatino Linotype" panose="02040502050505030304" pitchFamily="18" charset="0"/>
              </a:rPr>
              <a:t>Inactivated</a:t>
            </a:r>
            <a:endParaRPr lang="sr-Cyrl-CS" altLang="en-US" sz="2400" dirty="0">
              <a:solidFill>
                <a:srgbClr val="000099"/>
              </a:solidFill>
              <a:latin typeface="Palatino Linotype" panose="02040502050505030304" pitchFamily="18" charset="0"/>
            </a:endParaRPr>
          </a:p>
          <a:p>
            <a:pPr lvl="1">
              <a:lnSpc>
                <a:spcPct val="80000"/>
              </a:lnSpc>
              <a:buFontTx/>
              <a:buNone/>
            </a:pPr>
            <a:r>
              <a:rPr lang="sr-Cyrl-CS" altLang="en-US" sz="2400" dirty="0">
                <a:latin typeface="Palatino Linotype" panose="02040502050505030304" pitchFamily="18" charset="0"/>
              </a:rPr>
              <a:t>	</a:t>
            </a:r>
            <a:r>
              <a:rPr lang="en-GB" altLang="en-US" sz="2400" dirty="0">
                <a:latin typeface="Palatino Linotype" panose="02040502050505030304" pitchFamily="18" charset="0"/>
              </a:rPr>
              <a:t>whole microorganisms</a:t>
            </a:r>
            <a:endParaRPr lang="sr-Cyrl-CS" altLang="en-US" sz="2400" dirty="0">
              <a:latin typeface="Palatino Linotype" panose="02040502050505030304" pitchFamily="18" charset="0"/>
            </a:endParaRPr>
          </a:p>
          <a:p>
            <a:pPr lvl="1">
              <a:lnSpc>
                <a:spcPct val="80000"/>
              </a:lnSpc>
              <a:buFontTx/>
              <a:buChar char="•"/>
            </a:pPr>
            <a:r>
              <a:rPr lang="en-US" altLang="en-US" sz="2400" dirty="0">
                <a:solidFill>
                  <a:srgbClr val="000099"/>
                </a:solidFill>
                <a:latin typeface="Palatino Linotype" panose="02040502050505030304" pitchFamily="18" charset="0"/>
              </a:rPr>
              <a:t>Subunit</a:t>
            </a:r>
            <a:endParaRPr lang="sr-Cyrl-CS" altLang="en-US" sz="2400" dirty="0">
              <a:solidFill>
                <a:srgbClr val="000099"/>
              </a:solidFill>
              <a:latin typeface="Palatino Linotype" panose="02040502050505030304" pitchFamily="18" charset="0"/>
            </a:endParaRPr>
          </a:p>
          <a:p>
            <a:pPr lvl="1">
              <a:lnSpc>
                <a:spcPct val="80000"/>
              </a:lnSpc>
              <a:buFontTx/>
              <a:buNone/>
            </a:pPr>
            <a:r>
              <a:rPr lang="sr-Cyrl-CS" altLang="en-US" sz="2400" dirty="0">
                <a:latin typeface="Palatino Linotype" panose="02040502050505030304" pitchFamily="18" charset="0"/>
              </a:rPr>
              <a:t>	</a:t>
            </a:r>
            <a:r>
              <a:rPr lang="en-US" altLang="en-US" sz="2400" dirty="0">
                <a:latin typeface="Palatino Linotype" panose="02040502050505030304" pitchFamily="18" charset="0"/>
              </a:rPr>
              <a:t>purified</a:t>
            </a:r>
            <a:endParaRPr lang="sr-Cyrl-CS" altLang="en-US" sz="2400" dirty="0">
              <a:latin typeface="Palatino Linotype" panose="02040502050505030304" pitchFamily="18" charset="0"/>
            </a:endParaRPr>
          </a:p>
          <a:p>
            <a:pPr lvl="1">
              <a:lnSpc>
                <a:spcPct val="80000"/>
              </a:lnSpc>
              <a:buFontTx/>
              <a:buNone/>
            </a:pPr>
            <a:r>
              <a:rPr lang="sr-Cyrl-CS" altLang="en-US" sz="2400" dirty="0">
                <a:latin typeface="Palatino Linotype" panose="02040502050505030304" pitchFamily="18" charset="0"/>
              </a:rPr>
              <a:t>	</a:t>
            </a:r>
            <a:r>
              <a:rPr lang="en-GB" altLang="en-US" sz="2400" dirty="0">
                <a:latin typeface="Palatino Linotype" panose="02040502050505030304" pitchFamily="18" charset="0"/>
              </a:rPr>
              <a:t>synthetic</a:t>
            </a:r>
          </a:p>
          <a:p>
            <a:pPr lvl="1">
              <a:lnSpc>
                <a:spcPct val="80000"/>
              </a:lnSpc>
              <a:buFontTx/>
              <a:buNone/>
            </a:pPr>
            <a:r>
              <a:rPr lang="en-GB" altLang="en-US" sz="2400" dirty="0">
                <a:latin typeface="Palatino Linotype" panose="02040502050505030304" pitchFamily="18" charset="0"/>
              </a:rPr>
              <a:t>	recombinant</a:t>
            </a:r>
            <a:endParaRPr lang="sr-Cyrl-CS" altLang="en-US" dirty="0">
              <a:latin typeface="Palatino Linotype" panose="02040502050505030304" pitchFamily="18" charset="0"/>
            </a:endParaRPr>
          </a:p>
        </p:txBody>
      </p:sp>
      <p:sp>
        <p:nvSpPr>
          <p:cNvPr id="12292" name="Rectangle 5">
            <a:extLst>
              <a:ext uri="{FF2B5EF4-FFF2-40B4-BE49-F238E27FC236}">
                <a16:creationId xmlns:a16="http://schemas.microsoft.com/office/drawing/2014/main" id="{CF1555DB-7DEB-C1EB-B590-247A87BB69F8}"/>
              </a:ext>
            </a:extLst>
          </p:cNvPr>
          <p:cNvSpPr>
            <a:spLocks noChangeArrowheads="1"/>
          </p:cNvSpPr>
          <p:nvPr/>
        </p:nvSpPr>
        <p:spPr bwMode="auto">
          <a:xfrm>
            <a:off x="6327548" y="5528810"/>
            <a:ext cx="3097212"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09600" indent="-609600">
              <a:spcBef>
                <a:spcPct val="20000"/>
              </a:spcBef>
              <a:buChar char="•"/>
              <a:defRPr sz="3200">
                <a:solidFill>
                  <a:schemeClr val="tx1"/>
                </a:solidFill>
                <a:latin typeface="Comic Sans MS" panose="030F0702030302020204" pitchFamily="66" charset="0"/>
              </a:defRPr>
            </a:lvl1pPr>
            <a:lvl2pPr marL="990600" indent="-533400">
              <a:spcBef>
                <a:spcPct val="20000"/>
              </a:spcBef>
              <a:buChar char="–"/>
              <a:defRPr sz="2800">
                <a:solidFill>
                  <a:schemeClr val="tx1"/>
                </a:solidFill>
                <a:latin typeface="Comic Sans MS" panose="030F0702030302020204" pitchFamily="66" charset="0"/>
              </a:defRPr>
            </a:lvl2pPr>
            <a:lvl3pPr marL="1371600" indent="-457200">
              <a:spcBef>
                <a:spcPct val="20000"/>
              </a:spcBef>
              <a:buChar char="•"/>
              <a:defRPr sz="2400">
                <a:solidFill>
                  <a:schemeClr val="tx1"/>
                </a:solidFill>
                <a:latin typeface="Comic Sans MS" panose="030F0702030302020204" pitchFamily="66" charset="0"/>
              </a:defRPr>
            </a:lvl3pPr>
            <a:lvl4pPr marL="1752600" indent="-381000">
              <a:spcBef>
                <a:spcPct val="20000"/>
              </a:spcBef>
              <a:buChar char="–"/>
              <a:defRPr sz="2000">
                <a:solidFill>
                  <a:schemeClr val="tx1"/>
                </a:solidFill>
                <a:latin typeface="Comic Sans MS" panose="030F0702030302020204" pitchFamily="66" charset="0"/>
              </a:defRPr>
            </a:lvl4pPr>
            <a:lvl5pPr marL="2209800" indent="-381000">
              <a:spcBef>
                <a:spcPct val="20000"/>
              </a:spcBef>
              <a:buChar char="»"/>
              <a:defRPr sz="2000">
                <a:solidFill>
                  <a:schemeClr val="tx1"/>
                </a:solidFill>
                <a:latin typeface="Comic Sans MS" panose="030F0702030302020204" pitchFamily="66" charset="0"/>
              </a:defRPr>
            </a:lvl5pPr>
            <a:lvl6pPr marL="2667000" indent="-381000" eaLnBrk="0" fontAlgn="base" hangingPunct="0">
              <a:spcBef>
                <a:spcPct val="20000"/>
              </a:spcBef>
              <a:spcAft>
                <a:spcPct val="0"/>
              </a:spcAft>
              <a:buChar char="»"/>
              <a:defRPr sz="2000">
                <a:solidFill>
                  <a:schemeClr val="tx1"/>
                </a:solidFill>
                <a:latin typeface="Comic Sans MS" panose="030F0702030302020204" pitchFamily="66" charset="0"/>
              </a:defRPr>
            </a:lvl6pPr>
            <a:lvl7pPr marL="3124200" indent="-381000" eaLnBrk="0" fontAlgn="base" hangingPunct="0">
              <a:spcBef>
                <a:spcPct val="20000"/>
              </a:spcBef>
              <a:spcAft>
                <a:spcPct val="0"/>
              </a:spcAft>
              <a:buChar char="»"/>
              <a:defRPr sz="2000">
                <a:solidFill>
                  <a:schemeClr val="tx1"/>
                </a:solidFill>
                <a:latin typeface="Comic Sans MS" panose="030F0702030302020204" pitchFamily="66" charset="0"/>
              </a:defRPr>
            </a:lvl7pPr>
            <a:lvl8pPr marL="3581400" indent="-381000" eaLnBrk="0" fontAlgn="base" hangingPunct="0">
              <a:spcBef>
                <a:spcPct val="20000"/>
              </a:spcBef>
              <a:spcAft>
                <a:spcPct val="0"/>
              </a:spcAft>
              <a:buChar char="»"/>
              <a:defRPr sz="2000">
                <a:solidFill>
                  <a:schemeClr val="tx1"/>
                </a:solidFill>
                <a:latin typeface="Comic Sans MS" panose="030F0702030302020204" pitchFamily="66" charset="0"/>
              </a:defRPr>
            </a:lvl8pPr>
            <a:lvl9pPr marL="4038600" indent="-3810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lvl="2">
              <a:lnSpc>
                <a:spcPct val="80000"/>
              </a:lnSpc>
              <a:buFontTx/>
              <a:buNone/>
            </a:pPr>
            <a:endParaRPr lang="sr-Cyrl-CS" altLang="en-US" dirty="0">
              <a:latin typeface="Palatino Linotype" panose="02040502050505030304" pitchFamily="18" charset="0"/>
            </a:endParaRPr>
          </a:p>
          <a:p>
            <a:pPr>
              <a:lnSpc>
                <a:spcPct val="80000"/>
              </a:lnSpc>
              <a:buFontTx/>
              <a:buNone/>
            </a:pPr>
            <a:r>
              <a:rPr lang="sr-Cyrl-CS" altLang="en-US" sz="2400" b="1" dirty="0">
                <a:solidFill>
                  <a:srgbClr val="7030A0"/>
                </a:solidFill>
                <a:latin typeface="Palatino Linotype" panose="02040502050505030304" pitchFamily="18" charset="0"/>
              </a:rPr>
              <a:t>3. </a:t>
            </a:r>
            <a:r>
              <a:rPr lang="en-US" altLang="en-US" sz="2400" b="1" dirty="0">
                <a:solidFill>
                  <a:srgbClr val="7030A0"/>
                </a:solidFill>
                <a:latin typeface="Palatino Linotype" panose="02040502050505030304" pitchFamily="18" charset="0"/>
              </a:rPr>
              <a:t>DNA vaccines</a:t>
            </a:r>
            <a:endParaRPr lang="en-GB" altLang="en-US" sz="2400" b="1" dirty="0">
              <a:solidFill>
                <a:srgbClr val="7030A0"/>
              </a:solidFill>
              <a:latin typeface="Palatino Linotype" panose="02040502050505030304" pitchFamily="18" charset="0"/>
            </a:endParaRPr>
          </a:p>
        </p:txBody>
      </p:sp>
      <p:sp>
        <p:nvSpPr>
          <p:cNvPr id="12293" name="Rectangle 2">
            <a:extLst>
              <a:ext uri="{FF2B5EF4-FFF2-40B4-BE49-F238E27FC236}">
                <a16:creationId xmlns:a16="http://schemas.microsoft.com/office/drawing/2014/main" id="{EBFD7858-3EF9-1151-90CB-C260C5C702C9}"/>
              </a:ext>
            </a:extLst>
          </p:cNvPr>
          <p:cNvSpPr txBox="1">
            <a:spLocks noChangeArrowheads="1"/>
          </p:cNvSpPr>
          <p:nvPr/>
        </p:nvSpPr>
        <p:spPr bwMode="auto">
          <a:xfrm>
            <a:off x="97970" y="0"/>
            <a:ext cx="9144000" cy="691469"/>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Types of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34" name="Rectangle 54">
            <a:extLst>
              <a:ext uri="{FF2B5EF4-FFF2-40B4-BE49-F238E27FC236}">
                <a16:creationId xmlns:a16="http://schemas.microsoft.com/office/drawing/2014/main" id="{7B68BE31-8741-C037-9BBF-7B0711CED98C}"/>
              </a:ext>
            </a:extLst>
          </p:cNvPr>
          <p:cNvSpPr>
            <a:spLocks noChangeArrowheads="1"/>
          </p:cNvSpPr>
          <p:nvPr/>
        </p:nvSpPr>
        <p:spPr bwMode="auto">
          <a:xfrm>
            <a:off x="3359151" y="6237288"/>
            <a:ext cx="4915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spcBef>
                <a:spcPct val="0"/>
              </a:spcBef>
              <a:buFontTx/>
              <a:buNone/>
            </a:pPr>
            <a:r>
              <a:rPr lang="en-US" altLang="en-US" sz="1800" dirty="0">
                <a:latin typeface="Palatino Linotype" panose="02040502050505030304" pitchFamily="18" charset="0"/>
              </a:rPr>
              <a:t>*</a:t>
            </a:r>
            <a:r>
              <a:rPr lang="en-GB" altLang="en-US" sz="1800" dirty="0">
                <a:latin typeface="Palatino Linotype" panose="02040502050505030304" pitchFamily="18" charset="0"/>
              </a:rPr>
              <a:t> Vaccines in the experimental phase of testing</a:t>
            </a:r>
            <a:endParaRPr lang="sr-Latn-CS" altLang="en-US" sz="1800" dirty="0">
              <a:latin typeface="Palatino Linotype" panose="02040502050505030304" pitchFamily="18" charset="0"/>
            </a:endParaRPr>
          </a:p>
        </p:txBody>
      </p:sp>
      <p:sp>
        <p:nvSpPr>
          <p:cNvPr id="13335" name="Rectangle 2">
            <a:extLst>
              <a:ext uri="{FF2B5EF4-FFF2-40B4-BE49-F238E27FC236}">
                <a16:creationId xmlns:a16="http://schemas.microsoft.com/office/drawing/2014/main" id="{CD25FC65-6D0B-99AE-2F5B-3B58AAE7D904}"/>
              </a:ext>
            </a:extLst>
          </p:cNvPr>
          <p:cNvSpPr txBox="1">
            <a:spLocks noChangeArrowheads="1"/>
          </p:cNvSpPr>
          <p:nvPr/>
        </p:nvSpPr>
        <p:spPr bwMode="auto">
          <a:xfrm>
            <a:off x="119742"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Types of vaccines</a:t>
            </a:r>
            <a:endParaRPr lang="en-GB" altLang="en-US" sz="2800" b="1" dirty="0">
              <a:solidFill>
                <a:srgbClr val="00B0F0"/>
              </a:solidFill>
              <a:latin typeface="Palatino Linotype" panose="02040502050505030304" pitchFamily="18" charset="0"/>
            </a:endParaRPr>
          </a:p>
        </p:txBody>
      </p:sp>
      <p:graphicFrame>
        <p:nvGraphicFramePr>
          <p:cNvPr id="2" name="Table 1">
            <a:extLst>
              <a:ext uri="{FF2B5EF4-FFF2-40B4-BE49-F238E27FC236}">
                <a16:creationId xmlns:a16="http://schemas.microsoft.com/office/drawing/2014/main" id="{6F173CE2-FE5A-E6BC-26D3-A482EBAD2D02}"/>
              </a:ext>
            </a:extLst>
          </p:cNvPr>
          <p:cNvGraphicFramePr>
            <a:graphicFrameLocks noGrp="1"/>
          </p:cNvGraphicFramePr>
          <p:nvPr>
            <p:extLst>
              <p:ext uri="{D42A27DB-BD31-4B8C-83A1-F6EECF244321}">
                <p14:modId xmlns:p14="http://schemas.microsoft.com/office/powerpoint/2010/main" val="1973377886"/>
              </p:ext>
            </p:extLst>
          </p:nvPr>
        </p:nvGraphicFramePr>
        <p:xfrm>
          <a:off x="350875" y="1265274"/>
          <a:ext cx="8686800" cy="5030430"/>
        </p:xfrm>
        <a:graphic>
          <a:graphicData uri="http://schemas.openxmlformats.org/drawingml/2006/table">
            <a:tbl>
              <a:tblPr>
                <a:tableStyleId>{5C22544A-7EE6-4342-B048-85BDC9FD1C3A}</a:tableStyleId>
              </a:tblPr>
              <a:tblGrid>
                <a:gridCol w="4312127">
                  <a:extLst>
                    <a:ext uri="{9D8B030D-6E8A-4147-A177-3AD203B41FA5}">
                      <a16:colId xmlns:a16="http://schemas.microsoft.com/office/drawing/2014/main" val="3642817670"/>
                    </a:ext>
                  </a:extLst>
                </a:gridCol>
                <a:gridCol w="4374673">
                  <a:extLst>
                    <a:ext uri="{9D8B030D-6E8A-4147-A177-3AD203B41FA5}">
                      <a16:colId xmlns:a16="http://schemas.microsoft.com/office/drawing/2014/main" val="4240879453"/>
                    </a:ext>
                  </a:extLst>
                </a:gridCol>
              </a:tblGrid>
              <a:tr h="1038362">
                <a:tc>
                  <a:txBody>
                    <a:bodyPr/>
                    <a:lstStyle/>
                    <a:p>
                      <a:pPr algn="just">
                        <a:lnSpc>
                          <a:spcPct val="150000"/>
                        </a:lnSpc>
                        <a:spcAft>
                          <a:spcPts val="1000"/>
                        </a:spcAft>
                      </a:pPr>
                      <a:r>
                        <a:rPr lang="sr-Latn-CS" sz="1800">
                          <a:effectLst/>
                          <a:latin typeface="Palatino Linotype" panose="02040502050505030304" pitchFamily="18" charset="0"/>
                        </a:rPr>
                        <a:t>Type of vaccine</a:t>
                      </a:r>
                      <a:endParaRPr lang="en-GB" sz="1800">
                        <a:effectLst/>
                        <a:latin typeface="Palatino Linotype" panose="02040502050505030304" pitchFamily="18" charset="0"/>
                      </a:endParaRPr>
                    </a:p>
                    <a:p>
                      <a:pPr algn="just">
                        <a:lnSpc>
                          <a:spcPct val="150000"/>
                        </a:lnSpc>
                        <a:spcAft>
                          <a:spcPts val="1000"/>
                        </a:spcAft>
                      </a:pPr>
                      <a:r>
                        <a:rPr lang="sr-Latn-CS" sz="1800">
                          <a:effectLst/>
                          <a:latin typeface="Palatino Linotype" panose="02040502050505030304" pitchFamily="18" charset="0"/>
                        </a:rPr>
                        <a:t> </a:t>
                      </a:r>
                      <a:endParaRPr lang="en-GB"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1000"/>
                        </a:spcAft>
                      </a:pPr>
                      <a:r>
                        <a:rPr lang="sr-Latn-CS" sz="1800">
                          <a:effectLst/>
                          <a:latin typeface="Palatino Linotype" panose="02040502050505030304" pitchFamily="18" charset="0"/>
                        </a:rPr>
                        <a:t>Examples</a:t>
                      </a:r>
                      <a:endParaRPr lang="en-GB"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43285603"/>
                  </a:ext>
                </a:extLst>
              </a:tr>
              <a:tr h="1178565">
                <a:tc>
                  <a:txBody>
                    <a:bodyPr/>
                    <a:lstStyle/>
                    <a:p>
                      <a:pPr algn="just">
                        <a:lnSpc>
                          <a:spcPct val="150000"/>
                        </a:lnSpc>
                        <a:spcAft>
                          <a:spcPts val="1000"/>
                        </a:spcAft>
                      </a:pPr>
                      <a:r>
                        <a:rPr lang="sr-Latn-CS" sz="1800">
                          <a:effectLst/>
                          <a:latin typeface="Palatino Linotype" panose="02040502050505030304" pitchFamily="18" charset="0"/>
                        </a:rPr>
                        <a:t>Live vaccines </a:t>
                      </a:r>
                      <a:endParaRPr lang="en-GB"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1000"/>
                        </a:spcAft>
                      </a:pPr>
                      <a:r>
                        <a:rPr lang="sr-Latn-CS" sz="1800">
                          <a:effectLst/>
                          <a:latin typeface="Palatino Linotype" panose="02040502050505030304" pitchFamily="18" charset="0"/>
                        </a:rPr>
                        <a:t>Smallpox, measles, mumps, rubella, poliomyelitis (Seibin vaccine), yellow fever, varicella, BCG, cholera, rotavirus</a:t>
                      </a:r>
                      <a:endParaRPr lang="en-GB"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6623492"/>
                  </a:ext>
                </a:extLst>
              </a:tr>
              <a:tr h="1147953">
                <a:tc>
                  <a:txBody>
                    <a:bodyPr/>
                    <a:lstStyle/>
                    <a:p>
                      <a:pPr algn="just">
                        <a:lnSpc>
                          <a:spcPct val="150000"/>
                        </a:lnSpc>
                        <a:spcAft>
                          <a:spcPts val="1000"/>
                        </a:spcAft>
                      </a:pPr>
                      <a:r>
                        <a:rPr lang="sr-Latn-CS" sz="1800">
                          <a:effectLst/>
                          <a:latin typeface="Palatino Linotype" panose="02040502050505030304" pitchFamily="18" charset="0"/>
                        </a:rPr>
                        <a:t>Dead (inactivated) vaccines containing whole pathogens </a:t>
                      </a:r>
                      <a:endParaRPr lang="en-GB"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1000"/>
                        </a:spcAft>
                      </a:pPr>
                      <a:r>
                        <a:rPr lang="sr-Latn-CS" sz="1800">
                          <a:effectLst/>
                          <a:latin typeface="Palatino Linotype" panose="02040502050505030304" pitchFamily="18" charset="0"/>
                        </a:rPr>
                        <a:t>Rabies, influenza, poliomyelitis (Salk vaccine) hepatitis A, pertussis, typhoid, cholera</a:t>
                      </a:r>
                      <a:endParaRPr lang="en-GB"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42311281"/>
                  </a:ext>
                </a:extLst>
              </a:tr>
              <a:tr h="1193871">
                <a:tc>
                  <a:txBody>
                    <a:bodyPr/>
                    <a:lstStyle/>
                    <a:p>
                      <a:pPr>
                        <a:lnSpc>
                          <a:spcPct val="150000"/>
                        </a:lnSpc>
                        <a:spcAft>
                          <a:spcPts val="1000"/>
                        </a:spcAft>
                      </a:pPr>
                      <a:r>
                        <a:rPr lang="sr-Latn-CS" sz="1800">
                          <a:effectLst/>
                          <a:latin typeface="Palatino Linotype" panose="02040502050505030304" pitchFamily="18" charset="0"/>
                        </a:rPr>
                        <a:t>Dead (subunit) vaccines containing antigenic fragments (protein, polysaccharide, conjugated) </a:t>
                      </a:r>
                      <a:endParaRPr lang="en-GB"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1000"/>
                        </a:spcAft>
                      </a:pPr>
                      <a:r>
                        <a:rPr lang="sr-Latn-CS" sz="1800">
                          <a:effectLst/>
                          <a:latin typeface="Palatino Linotype" panose="02040502050505030304" pitchFamily="18" charset="0"/>
                        </a:rPr>
                        <a:t>Meningococcus, Pneumococcus, H. influenzae, hepatitis V, tetanus, diphtheria, pertussis</a:t>
                      </a:r>
                      <a:endParaRPr lang="en-GB" sz="180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25430500"/>
                  </a:ext>
                </a:extLst>
              </a:tr>
              <a:tr h="413263">
                <a:tc>
                  <a:txBody>
                    <a:bodyPr/>
                    <a:lstStyle/>
                    <a:p>
                      <a:pPr algn="just">
                        <a:lnSpc>
                          <a:spcPct val="150000"/>
                        </a:lnSpc>
                        <a:spcAft>
                          <a:spcPts val="1000"/>
                        </a:spcAft>
                      </a:pPr>
                      <a:r>
                        <a:rPr lang="sr-Latn-CS" sz="1800" dirty="0">
                          <a:effectLst/>
                          <a:latin typeface="Palatino Linotype" panose="02040502050505030304" pitchFamily="18" charset="0"/>
                        </a:rPr>
                        <a:t>DNA vaccines</a:t>
                      </a:r>
                      <a:endParaRPr lang="en-GB"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1000"/>
                        </a:spcAft>
                      </a:pPr>
                      <a:r>
                        <a:rPr lang="sr-Latn-CS" sz="1800" dirty="0">
                          <a:effectLst/>
                          <a:latin typeface="Palatino Linotype" panose="02040502050505030304" pitchFamily="18" charset="0"/>
                        </a:rPr>
                        <a:t>*Influenza, HIV</a:t>
                      </a:r>
                      <a:endParaRPr lang="en-GB" sz="1800" dirty="0">
                        <a:effectLst/>
                        <a:latin typeface="Palatino Linotype" panose="0204050205050503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60554576"/>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49C2B9CA-09B9-A12D-231E-72204D54811D}"/>
              </a:ext>
            </a:extLst>
          </p:cNvPr>
          <p:cNvSpPr>
            <a:spLocks noGrp="1" noChangeArrowheads="1"/>
          </p:cNvSpPr>
          <p:nvPr>
            <p:ph type="body" idx="1"/>
          </p:nvPr>
        </p:nvSpPr>
        <p:spPr>
          <a:xfrm>
            <a:off x="185058" y="1230085"/>
            <a:ext cx="9339942" cy="3962400"/>
          </a:xfrm>
        </p:spPr>
        <p:txBody>
          <a:bodyPr>
            <a:noAutofit/>
          </a:bodyPr>
          <a:lstStyle/>
          <a:p>
            <a:pPr>
              <a:buNone/>
            </a:pPr>
            <a:r>
              <a:rPr lang="en-GB" altLang="en-US" sz="2600" dirty="0">
                <a:solidFill>
                  <a:srgbClr val="00B050"/>
                </a:solidFill>
                <a:latin typeface="Palatino Linotype" panose="02040502050505030304" pitchFamily="18" charset="0"/>
              </a:rPr>
              <a:t>Live vaccines</a:t>
            </a:r>
          </a:p>
          <a:p>
            <a:pPr>
              <a:buNone/>
            </a:pPr>
            <a:r>
              <a:rPr lang="en-GB" altLang="en-US" sz="2600" dirty="0">
                <a:latin typeface="Palatino Linotype" panose="02040502050505030304" pitchFamily="18" charset="0"/>
              </a:rPr>
              <a:t>	good humoral and cellular immune response</a:t>
            </a:r>
          </a:p>
          <a:p>
            <a:pPr>
              <a:buNone/>
            </a:pPr>
            <a:r>
              <a:rPr lang="en-GB" altLang="en-US" sz="2600" dirty="0">
                <a:latin typeface="Palatino Linotype" panose="02040502050505030304" pitchFamily="18" charset="0"/>
              </a:rPr>
              <a:t>	good immune memory</a:t>
            </a:r>
          </a:p>
          <a:p>
            <a:pPr>
              <a:buNone/>
            </a:pPr>
            <a:r>
              <a:rPr lang="en-GB" altLang="en-US" sz="2600" dirty="0">
                <a:latin typeface="Palatino Linotype" panose="02040502050505030304" pitchFamily="18" charset="0"/>
              </a:rPr>
              <a:t>	the immune response that follows a natural infection  </a:t>
            </a:r>
          </a:p>
          <a:p>
            <a:pPr>
              <a:buNone/>
            </a:pPr>
            <a:r>
              <a:rPr lang="en-GB" altLang="en-US" sz="2600" dirty="0">
                <a:solidFill>
                  <a:srgbClr val="00B050"/>
                </a:solidFill>
                <a:latin typeface="Palatino Linotype" panose="02040502050505030304" pitchFamily="18" charset="0"/>
              </a:rPr>
              <a:t>Dead vaccines</a:t>
            </a:r>
          </a:p>
          <a:p>
            <a:pPr>
              <a:buNone/>
            </a:pPr>
            <a:r>
              <a:rPr lang="en-GB" altLang="en-US" sz="2600" dirty="0">
                <a:latin typeface="Palatino Linotype" panose="02040502050505030304" pitchFamily="18" charset="0"/>
              </a:rPr>
              <a:t>	good humoral immune response</a:t>
            </a:r>
          </a:p>
          <a:p>
            <a:pPr>
              <a:buNone/>
            </a:pPr>
            <a:r>
              <a:rPr lang="en-GB" altLang="en-US" sz="2600" dirty="0">
                <a:latin typeface="Palatino Linotype" panose="02040502050505030304" pitchFamily="18" charset="0"/>
              </a:rPr>
              <a:t>	variable: cellular immune response and immune memory</a:t>
            </a:r>
          </a:p>
        </p:txBody>
      </p:sp>
      <p:sp>
        <p:nvSpPr>
          <p:cNvPr id="14339" name="Rectangle 2">
            <a:extLst>
              <a:ext uri="{FF2B5EF4-FFF2-40B4-BE49-F238E27FC236}">
                <a16:creationId xmlns:a16="http://schemas.microsoft.com/office/drawing/2014/main" id="{84E3BC42-3BEE-0DB4-0186-8867EA5A2B46}"/>
              </a:ext>
            </a:extLst>
          </p:cNvPr>
          <p:cNvSpPr txBox="1">
            <a:spLocks noChangeArrowheads="1"/>
          </p:cNvSpPr>
          <p:nvPr/>
        </p:nvSpPr>
        <p:spPr bwMode="auto">
          <a:xfrm>
            <a:off x="108856"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Characteristics</a:t>
            </a:r>
            <a:r>
              <a:rPr lang="sr-Cyrl-RS" altLang="en-US" sz="2800" b="1" i="1" dirty="0">
                <a:solidFill>
                  <a:srgbClr val="00B0F0"/>
                </a:solidFill>
                <a:latin typeface="Palatino Linotype" panose="02040502050505030304" pitchFamily="18" charset="0"/>
              </a:rPr>
              <a:t> </a:t>
            </a:r>
            <a:r>
              <a:rPr lang="en-US" altLang="en-US" sz="2800" b="1" i="1" dirty="0">
                <a:solidFill>
                  <a:srgbClr val="00B0F0"/>
                </a:solidFill>
                <a:latin typeface="Palatino Linotype" panose="02040502050505030304" pitchFamily="18" charset="0"/>
              </a:rPr>
              <a:t>of induced immune response</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a:extLst>
              <a:ext uri="{FF2B5EF4-FFF2-40B4-BE49-F238E27FC236}">
                <a16:creationId xmlns:a16="http://schemas.microsoft.com/office/drawing/2014/main" id="{C2164A28-8774-5F79-F7CB-50CF42BCDF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845" y="806902"/>
            <a:ext cx="8569325" cy="557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3" name="Rectangle 2">
            <a:extLst>
              <a:ext uri="{FF2B5EF4-FFF2-40B4-BE49-F238E27FC236}">
                <a16:creationId xmlns:a16="http://schemas.microsoft.com/office/drawing/2014/main" id="{A12499C6-58C4-DE43-4F85-0F3113549394}"/>
              </a:ext>
            </a:extLst>
          </p:cNvPr>
          <p:cNvSpPr txBox="1">
            <a:spLocks noChangeArrowheads="1"/>
          </p:cNvSpPr>
          <p:nvPr/>
        </p:nvSpPr>
        <p:spPr bwMode="auto">
          <a:xfrm>
            <a:off x="-10884"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Characteristics</a:t>
            </a:r>
            <a:r>
              <a:rPr lang="sr-Cyrl-RS" altLang="en-US" sz="2800" b="1" i="1" dirty="0">
                <a:solidFill>
                  <a:srgbClr val="00B0F0"/>
                </a:solidFill>
                <a:latin typeface="Palatino Linotype" panose="02040502050505030304" pitchFamily="18" charset="0"/>
              </a:rPr>
              <a:t> </a:t>
            </a:r>
            <a:r>
              <a:rPr lang="en-US" altLang="en-US" sz="2800" b="1" i="1" dirty="0">
                <a:solidFill>
                  <a:srgbClr val="00B0F0"/>
                </a:solidFill>
                <a:latin typeface="Palatino Linotype" panose="02040502050505030304" pitchFamily="18" charset="0"/>
              </a:rPr>
              <a:t>of induced immune response</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a:extLst>
              <a:ext uri="{FF2B5EF4-FFF2-40B4-BE49-F238E27FC236}">
                <a16:creationId xmlns:a16="http://schemas.microsoft.com/office/drawing/2014/main" id="{6F06D973-64B8-7E7A-59F1-88BE95D3F03A}"/>
              </a:ext>
            </a:extLst>
          </p:cNvPr>
          <p:cNvSpPr>
            <a:spLocks noGrp="1" noChangeArrowheads="1"/>
          </p:cNvSpPr>
          <p:nvPr>
            <p:ph idx="4294967295"/>
          </p:nvPr>
        </p:nvSpPr>
        <p:spPr>
          <a:xfrm>
            <a:off x="185056" y="968828"/>
            <a:ext cx="9144000" cy="5410200"/>
          </a:xfrm>
        </p:spPr>
        <p:txBody>
          <a:bodyPr/>
          <a:lstStyle/>
          <a:p>
            <a:pPr algn="ctr">
              <a:buFontTx/>
              <a:buNone/>
            </a:pPr>
            <a:r>
              <a:rPr lang="en-GB" altLang="en-US" sz="2400" b="1" i="1" dirty="0">
                <a:solidFill>
                  <a:srgbClr val="00B050"/>
                </a:solidFill>
                <a:latin typeface="Palatino Linotype" panose="02040502050505030304" pitchFamily="18" charset="0"/>
              </a:rPr>
              <a:t>They contain live, but weakened microorganisms that have lost their virulence, but have preserved their antigenicity</a:t>
            </a:r>
            <a:endParaRPr lang="en-US" altLang="en-US" sz="2400" b="1" i="1" dirty="0">
              <a:solidFill>
                <a:srgbClr val="00B050"/>
              </a:solidFill>
              <a:latin typeface="Palatino Linotype" panose="02040502050505030304" pitchFamily="18" charset="0"/>
            </a:endParaRPr>
          </a:p>
        </p:txBody>
      </p:sp>
      <p:sp>
        <p:nvSpPr>
          <p:cNvPr id="4" name="Rectangle 3">
            <a:extLst>
              <a:ext uri="{FF2B5EF4-FFF2-40B4-BE49-F238E27FC236}">
                <a16:creationId xmlns:a16="http://schemas.microsoft.com/office/drawing/2014/main" id="{306D23B6-566E-F324-B2C2-49A2506EE20E}"/>
              </a:ext>
            </a:extLst>
          </p:cNvPr>
          <p:cNvSpPr txBox="1">
            <a:spLocks noChangeArrowheads="1"/>
          </p:cNvSpPr>
          <p:nvPr/>
        </p:nvSpPr>
        <p:spPr>
          <a:xfrm>
            <a:off x="642258" y="2166258"/>
            <a:ext cx="4033838" cy="4068763"/>
          </a:xfrm>
          <a:prstGeom prst="rect">
            <a:avLst/>
          </a:prstGeom>
        </p:spPr>
        <p:txBody>
          <a:bodyPr>
            <a:normAutofit/>
          </a:bodyPr>
          <a:lstStyle>
            <a:lvl1pPr marL="342900" indent="-3429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marL="0" indent="0" eaLnBrk="1" hangingPunct="1">
              <a:lnSpc>
                <a:spcPct val="90000"/>
              </a:lnSpc>
              <a:buNone/>
              <a:defRPr/>
            </a:pPr>
            <a:r>
              <a:rPr lang="en-GB" altLang="en-US" sz="2000" b="1" dirty="0">
                <a:solidFill>
                  <a:srgbClr val="0070C0"/>
                </a:solidFill>
                <a:latin typeface="Palatino Linotype" panose="02040502050505030304" pitchFamily="18" charset="0"/>
              </a:rPr>
              <a:t>      ADVANTAGES</a:t>
            </a:r>
          </a:p>
          <a:p>
            <a:pPr eaLnBrk="1" hangingPunct="1">
              <a:lnSpc>
                <a:spcPct val="90000"/>
              </a:lnSpc>
              <a:defRPr/>
            </a:pPr>
            <a:r>
              <a:rPr lang="en-GB" altLang="en-US" sz="2000" dirty="0">
                <a:latin typeface="Palatino Linotype" panose="02040502050505030304" pitchFamily="18" charset="0"/>
              </a:rPr>
              <a:t>activate both humoral and cellular immune responses</a:t>
            </a:r>
          </a:p>
          <a:p>
            <a:pPr eaLnBrk="1" hangingPunct="1">
              <a:lnSpc>
                <a:spcPct val="90000"/>
              </a:lnSpc>
              <a:defRPr/>
            </a:pPr>
            <a:r>
              <a:rPr lang="en-GB" altLang="en-US" sz="2000" dirty="0">
                <a:latin typeface="Palatino Linotype" panose="02040502050505030304" pitchFamily="18" charset="0"/>
              </a:rPr>
              <a:t>they are given to mimic the natural route of infection</a:t>
            </a:r>
          </a:p>
          <a:p>
            <a:pPr eaLnBrk="1" hangingPunct="1">
              <a:lnSpc>
                <a:spcPct val="90000"/>
              </a:lnSpc>
              <a:defRPr/>
            </a:pPr>
            <a:r>
              <a:rPr lang="en-GB" altLang="en-US" sz="2000" dirty="0">
                <a:latin typeface="Palatino Linotype" panose="02040502050505030304" pitchFamily="18" charset="0"/>
              </a:rPr>
              <a:t>stimulate interferon production</a:t>
            </a:r>
          </a:p>
          <a:p>
            <a:pPr eaLnBrk="1" hangingPunct="1">
              <a:lnSpc>
                <a:spcPct val="90000"/>
              </a:lnSpc>
              <a:defRPr/>
            </a:pPr>
            <a:r>
              <a:rPr lang="en-GB" altLang="en-US" sz="2000" dirty="0">
                <a:latin typeface="Palatino Linotype" panose="02040502050505030304" pitchFamily="18" charset="0"/>
              </a:rPr>
              <a:t>good and long-lasting protection</a:t>
            </a:r>
          </a:p>
          <a:p>
            <a:pPr eaLnBrk="1" hangingPunct="1">
              <a:lnSpc>
                <a:spcPct val="90000"/>
              </a:lnSpc>
              <a:defRPr/>
            </a:pPr>
            <a:r>
              <a:rPr lang="en-GB" altLang="en-US" sz="2000" dirty="0">
                <a:latin typeface="Palatino Linotype" panose="02040502050505030304" pitchFamily="18" charset="0"/>
              </a:rPr>
              <a:t>a small inoculum is sufficient</a:t>
            </a:r>
          </a:p>
          <a:p>
            <a:pPr eaLnBrk="1" hangingPunct="1">
              <a:lnSpc>
                <a:spcPct val="90000"/>
              </a:lnSpc>
              <a:defRPr/>
            </a:pPr>
            <a:r>
              <a:rPr lang="en-GB" altLang="en-US" sz="2000" dirty="0">
                <a:latin typeface="Palatino Linotype" panose="02040502050505030304" pitchFamily="18" charset="0"/>
              </a:rPr>
              <a:t>no adjuvant is required</a:t>
            </a:r>
            <a:endParaRPr lang="sr-Cyrl-CS" altLang="en-US" sz="2000" dirty="0">
              <a:latin typeface="Palatino Linotype" panose="02040502050505030304" pitchFamily="18" charset="0"/>
            </a:endParaRPr>
          </a:p>
          <a:p>
            <a:pPr eaLnBrk="1" hangingPunct="1">
              <a:lnSpc>
                <a:spcPct val="90000"/>
              </a:lnSpc>
              <a:defRPr/>
            </a:pPr>
            <a:endParaRPr lang="sr-Cyrl-CS" altLang="en-US" sz="2000" dirty="0">
              <a:latin typeface="Palatino Linotype" panose="02040502050505030304" pitchFamily="18" charset="0"/>
            </a:endParaRPr>
          </a:p>
          <a:p>
            <a:pPr eaLnBrk="1" hangingPunct="1">
              <a:lnSpc>
                <a:spcPct val="90000"/>
              </a:lnSpc>
              <a:defRPr/>
            </a:pPr>
            <a:endParaRPr lang="en-GB" altLang="en-US" sz="2000" dirty="0">
              <a:effectLst>
                <a:outerShdw blurRad="38100" dist="38100" dir="2700000" algn="tl">
                  <a:srgbClr val="C0C0C0"/>
                </a:outerShdw>
              </a:effectLst>
              <a:latin typeface="Palatino Linotype" panose="02040502050505030304" pitchFamily="18" charset="0"/>
            </a:endParaRPr>
          </a:p>
        </p:txBody>
      </p:sp>
      <p:sp>
        <p:nvSpPr>
          <p:cNvPr id="16388" name="Rectangle 4">
            <a:extLst>
              <a:ext uri="{FF2B5EF4-FFF2-40B4-BE49-F238E27FC236}">
                <a16:creationId xmlns:a16="http://schemas.microsoft.com/office/drawing/2014/main" id="{1E90F51A-599A-1726-637C-96872C3E4875}"/>
              </a:ext>
            </a:extLst>
          </p:cNvPr>
          <p:cNvSpPr txBox="1">
            <a:spLocks noChangeArrowheads="1"/>
          </p:cNvSpPr>
          <p:nvPr/>
        </p:nvSpPr>
        <p:spPr bwMode="auto">
          <a:xfrm>
            <a:off x="4985658" y="2144033"/>
            <a:ext cx="3886200"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marL="0" indent="0" eaLnBrk="1" hangingPunct="1">
              <a:buNone/>
            </a:pPr>
            <a:r>
              <a:rPr lang="en-GB" altLang="en-US" sz="2000" dirty="0">
                <a:latin typeface="Palatino Linotype" panose="02040502050505030304" pitchFamily="18" charset="0"/>
              </a:rPr>
              <a:t>      </a:t>
            </a:r>
            <a:r>
              <a:rPr lang="en-GB" altLang="en-US" sz="2000" b="1" dirty="0">
                <a:solidFill>
                  <a:srgbClr val="0070C0"/>
                </a:solidFill>
                <a:latin typeface="Palatino Linotype" panose="02040502050505030304" pitchFamily="18" charset="0"/>
              </a:rPr>
              <a:t>DEFICIENCY</a:t>
            </a:r>
          </a:p>
          <a:p>
            <a:pPr eaLnBrk="1" hangingPunct="1"/>
            <a:r>
              <a:rPr lang="en-GB" altLang="en-US" sz="2000" dirty="0">
                <a:latin typeface="Palatino Linotype" panose="02040502050505030304" pitchFamily="18" charset="0"/>
              </a:rPr>
              <a:t>attenuation and safety problem</a:t>
            </a:r>
          </a:p>
          <a:p>
            <a:pPr eaLnBrk="1" hangingPunct="1"/>
            <a:r>
              <a:rPr lang="en-GB" altLang="en-US" sz="2000" dirty="0">
                <a:latin typeface="Palatino Linotype" panose="02040502050505030304" pitchFamily="18" charset="0"/>
              </a:rPr>
              <a:t>possibility of return of virulence</a:t>
            </a:r>
          </a:p>
          <a:p>
            <a:pPr eaLnBrk="1" hangingPunct="1"/>
            <a:r>
              <a:rPr lang="en-GB" altLang="en-US" sz="2000" dirty="0">
                <a:latin typeface="Palatino Linotype" panose="02040502050505030304" pitchFamily="18" charset="0"/>
              </a:rPr>
              <a:t>interference with virulent viruses</a:t>
            </a:r>
          </a:p>
          <a:p>
            <a:pPr eaLnBrk="1" hangingPunct="1"/>
            <a:r>
              <a:rPr lang="en-GB" altLang="en-US" sz="2000" dirty="0">
                <a:latin typeface="Palatino Linotype" panose="02040502050505030304" pitchFamily="18" charset="0"/>
              </a:rPr>
              <a:t>immunodeficiencies and pregnancy!</a:t>
            </a:r>
          </a:p>
          <a:p>
            <a:pPr eaLnBrk="1" hangingPunct="1"/>
            <a:r>
              <a:rPr lang="en-GB" altLang="en-US" sz="2000" dirty="0">
                <a:latin typeface="Palatino Linotype" panose="02040502050505030304" pitchFamily="18" charset="0"/>
              </a:rPr>
              <a:t>stability</a:t>
            </a:r>
            <a:endParaRPr lang="sr-Cyrl-CS" altLang="en-US" sz="2000" dirty="0">
              <a:latin typeface="Palatino Linotype" panose="02040502050505030304" pitchFamily="18" charset="0"/>
            </a:endParaRPr>
          </a:p>
        </p:txBody>
      </p:sp>
      <p:sp>
        <p:nvSpPr>
          <p:cNvPr id="16389" name="Rectangle 2">
            <a:extLst>
              <a:ext uri="{FF2B5EF4-FFF2-40B4-BE49-F238E27FC236}">
                <a16:creationId xmlns:a16="http://schemas.microsoft.com/office/drawing/2014/main" id="{C6D428BC-0E76-34F4-B686-5C915676DC98}"/>
              </a:ext>
            </a:extLst>
          </p:cNvPr>
          <p:cNvSpPr txBox="1">
            <a:spLocks noChangeArrowheads="1"/>
          </p:cNvSpPr>
          <p:nvPr/>
        </p:nvSpPr>
        <p:spPr bwMode="auto">
          <a:xfrm>
            <a:off x="119742"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Live attenuated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a:extLst>
              <a:ext uri="{FF2B5EF4-FFF2-40B4-BE49-F238E27FC236}">
                <a16:creationId xmlns:a16="http://schemas.microsoft.com/office/drawing/2014/main" id="{D9601E81-71E5-7055-621D-7DC3E6B325B7}"/>
              </a:ext>
            </a:extLst>
          </p:cNvPr>
          <p:cNvSpPr>
            <a:spLocks noGrp="1" noChangeArrowheads="1"/>
          </p:cNvSpPr>
          <p:nvPr>
            <p:ph type="body" idx="1"/>
          </p:nvPr>
        </p:nvSpPr>
        <p:spPr>
          <a:xfrm>
            <a:off x="372534" y="1235303"/>
            <a:ext cx="8596668" cy="3880773"/>
          </a:xfrm>
        </p:spPr>
        <p:txBody>
          <a:bodyPr>
            <a:normAutofit/>
          </a:bodyPr>
          <a:lstStyle/>
          <a:p>
            <a:pPr algn="ctr">
              <a:buFontTx/>
              <a:buNone/>
            </a:pPr>
            <a:r>
              <a:rPr lang="en-GB" altLang="en-US" sz="2400" b="1" i="1" dirty="0">
                <a:solidFill>
                  <a:srgbClr val="00B050"/>
                </a:solidFill>
                <a:latin typeface="Palatino Linotype" panose="02040502050505030304" pitchFamily="18" charset="0"/>
              </a:rPr>
              <a:t>The similar antigenic composition of related viruses enables the induction of a cross-immune response</a:t>
            </a:r>
          </a:p>
          <a:p>
            <a:pPr algn="ctr">
              <a:buFontTx/>
              <a:buNone/>
            </a:pPr>
            <a:endParaRPr lang="en-GB" altLang="en-US" sz="2400" b="1" i="1" dirty="0">
              <a:solidFill>
                <a:srgbClr val="00B050"/>
              </a:solidFill>
              <a:latin typeface="Palatino Linotype" panose="02040502050505030304" pitchFamily="18" charset="0"/>
            </a:endParaRPr>
          </a:p>
          <a:p>
            <a:pPr algn="just"/>
            <a:r>
              <a:rPr lang="en-US" altLang="en-US" sz="2400" i="1" dirty="0">
                <a:latin typeface="Palatino Linotype" panose="02040502050505030304" pitchFamily="18" charset="0"/>
              </a:rPr>
              <a:t>v. </a:t>
            </a:r>
            <a:r>
              <a:rPr lang="en-US" altLang="en-US" sz="2400" i="1" dirty="0" err="1">
                <a:latin typeface="Palatino Linotype" panose="02040502050505030304" pitchFamily="18" charset="0"/>
              </a:rPr>
              <a:t>vacciniae</a:t>
            </a:r>
            <a:r>
              <a:rPr lang="en-US" altLang="en-US" sz="2400" i="1" dirty="0">
                <a:latin typeface="Palatino Linotype" panose="02040502050505030304" pitchFamily="18" charset="0"/>
              </a:rPr>
              <a:t>/v. </a:t>
            </a:r>
            <a:r>
              <a:rPr lang="en-US" altLang="en-US" sz="2400" i="1" dirty="0" err="1">
                <a:latin typeface="Palatino Linotype" panose="02040502050505030304" pitchFamily="18" charset="0"/>
              </a:rPr>
              <a:t>variolae</a:t>
            </a:r>
            <a:endParaRPr lang="en-US" altLang="en-US" sz="2400" i="1" dirty="0">
              <a:latin typeface="Palatino Linotype" panose="02040502050505030304" pitchFamily="18" charset="0"/>
            </a:endParaRPr>
          </a:p>
          <a:p>
            <a:r>
              <a:rPr lang="en-GB" altLang="en-US" sz="2600" i="1" dirty="0">
                <a:latin typeface="Palatino Linotype" panose="02040502050505030304" pitchFamily="18" charset="0"/>
              </a:rPr>
              <a:t>simian/human rotaviruses</a:t>
            </a:r>
            <a:endParaRPr lang="sr-Latn-CS" altLang="en-US" sz="2600" i="1" dirty="0">
              <a:latin typeface="Palatino Linotype" panose="02040502050505030304" pitchFamily="18" charset="0"/>
            </a:endParaRPr>
          </a:p>
        </p:txBody>
      </p:sp>
      <p:sp>
        <p:nvSpPr>
          <p:cNvPr id="17411" name="Rectangle 2">
            <a:extLst>
              <a:ext uri="{FF2B5EF4-FFF2-40B4-BE49-F238E27FC236}">
                <a16:creationId xmlns:a16="http://schemas.microsoft.com/office/drawing/2014/main" id="{46F5809E-C9F1-6DBC-EADB-AC387E6575AD}"/>
              </a:ext>
            </a:extLst>
          </p:cNvPr>
          <p:cNvSpPr txBox="1">
            <a:spLocks noChangeArrowheads="1"/>
          </p:cNvSpPr>
          <p:nvPr/>
        </p:nvSpPr>
        <p:spPr bwMode="auto">
          <a:xfrm>
            <a:off x="108856"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Live virulent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a:extLst>
              <a:ext uri="{FF2B5EF4-FFF2-40B4-BE49-F238E27FC236}">
                <a16:creationId xmlns:a16="http://schemas.microsoft.com/office/drawing/2014/main" id="{BC95039F-D383-F740-8E70-F55688067128}"/>
              </a:ext>
            </a:extLst>
          </p:cNvPr>
          <p:cNvSpPr>
            <a:spLocks noGrp="1" noChangeArrowheads="1"/>
          </p:cNvSpPr>
          <p:nvPr>
            <p:ph idx="4294967295"/>
          </p:nvPr>
        </p:nvSpPr>
        <p:spPr>
          <a:xfrm>
            <a:off x="631368" y="707570"/>
            <a:ext cx="9144000" cy="5410200"/>
          </a:xfrm>
        </p:spPr>
        <p:txBody>
          <a:bodyPr>
            <a:noAutofit/>
          </a:bodyPr>
          <a:lstStyle/>
          <a:p>
            <a:r>
              <a:rPr lang="en-GB" altLang="en-US" sz="2200" b="1" dirty="0">
                <a:solidFill>
                  <a:srgbClr val="0070C0"/>
                </a:solidFill>
                <a:latin typeface="Palatino Linotype" panose="02040502050505030304" pitchFamily="18" charset="0"/>
              </a:rPr>
              <a:t>Vector vaccines</a:t>
            </a:r>
          </a:p>
          <a:p>
            <a:pPr lvl="1"/>
            <a:r>
              <a:rPr lang="en-GB" altLang="en-US" sz="2000" b="1" i="1" dirty="0">
                <a:solidFill>
                  <a:srgbClr val="00B050"/>
                </a:solidFill>
                <a:latin typeface="Palatino Linotype" panose="02040502050505030304" pitchFamily="18" charset="0"/>
              </a:rPr>
              <a:t>They contain live avirulent viruses (vectors) into which the gene of the virulent virus responsible for the synthesis of the protective antigen has been inserted.</a:t>
            </a:r>
          </a:p>
          <a:p>
            <a:pPr lvl="2"/>
            <a:r>
              <a:rPr lang="en-GB" altLang="en-US" sz="1800" dirty="0">
                <a:solidFill>
                  <a:schemeClr val="tx1"/>
                </a:solidFill>
                <a:latin typeface="Palatino Linotype" panose="02040502050505030304" pitchFamily="18" charset="0"/>
              </a:rPr>
              <a:t>The gene responsible for the synthesis of the key antigen is cloned into the vector genome.</a:t>
            </a:r>
          </a:p>
          <a:p>
            <a:pPr lvl="3"/>
            <a:r>
              <a:rPr lang="en-GB" altLang="en-US" sz="1600" dirty="0">
                <a:solidFill>
                  <a:schemeClr val="tx1"/>
                </a:solidFill>
                <a:latin typeface="Palatino Linotype" panose="02040502050505030304" pitchFamily="18" charset="0"/>
              </a:rPr>
              <a:t>The most common vectors: c. </a:t>
            </a:r>
            <a:r>
              <a:rPr lang="en-GB" altLang="en-US" sz="1600" dirty="0" err="1">
                <a:solidFill>
                  <a:schemeClr val="tx1"/>
                </a:solidFill>
                <a:latin typeface="Palatino Linotype" panose="02040502050505030304" pitchFamily="18" charset="0"/>
              </a:rPr>
              <a:t>vacciniae</a:t>
            </a:r>
            <a:r>
              <a:rPr lang="en-GB" altLang="en-US" sz="1600" dirty="0">
                <a:solidFill>
                  <a:schemeClr val="tx1"/>
                </a:solidFill>
                <a:latin typeface="Palatino Linotype" panose="02040502050505030304" pitchFamily="18" charset="0"/>
              </a:rPr>
              <a:t> and other pox viruses</a:t>
            </a:r>
          </a:p>
          <a:p>
            <a:pPr lvl="2"/>
            <a:r>
              <a:rPr lang="en-GB" altLang="en-US" sz="1800" dirty="0">
                <a:solidFill>
                  <a:schemeClr val="tx1"/>
                </a:solidFill>
                <a:latin typeface="Palatino Linotype" panose="02040502050505030304" pitchFamily="18" charset="0"/>
              </a:rPr>
              <a:t>A vector with a recombinant genome is given as a vaccine</a:t>
            </a:r>
          </a:p>
          <a:p>
            <a:pPr lvl="2"/>
            <a:r>
              <a:rPr lang="en-GB" altLang="en-US" sz="1800" dirty="0">
                <a:solidFill>
                  <a:schemeClr val="tx1"/>
                </a:solidFill>
                <a:latin typeface="Palatino Linotype" panose="02040502050505030304" pitchFamily="18" charset="0"/>
              </a:rPr>
              <a:t>In the vaccinated organism, the vector multiplies and synthesizes a sufficient amount of antigen</a:t>
            </a:r>
          </a:p>
          <a:p>
            <a:pPr lvl="2"/>
            <a:r>
              <a:rPr lang="en-GB" altLang="en-US" sz="1800" dirty="0">
                <a:solidFill>
                  <a:schemeClr val="tx1"/>
                </a:solidFill>
                <a:latin typeface="Palatino Linotype" panose="02040502050505030304" pitchFamily="18" charset="0"/>
              </a:rPr>
              <a:t>Vaccines against HBV, HSV</a:t>
            </a:r>
          </a:p>
          <a:p>
            <a:r>
              <a:rPr lang="en-GB" altLang="en-US" sz="2200" b="1" dirty="0">
                <a:solidFill>
                  <a:srgbClr val="0070C0"/>
                </a:solidFill>
                <a:latin typeface="Palatino Linotype" panose="02040502050505030304" pitchFamily="18" charset="0"/>
              </a:rPr>
              <a:t>Deletion mutants</a:t>
            </a:r>
          </a:p>
          <a:p>
            <a:pPr lvl="1"/>
            <a:r>
              <a:rPr lang="en-GB" altLang="en-US" sz="2000" b="1" i="1" dirty="0">
                <a:solidFill>
                  <a:srgbClr val="00B050"/>
                </a:solidFill>
                <a:latin typeface="Palatino Linotype" panose="02040502050505030304" pitchFamily="18" charset="0"/>
              </a:rPr>
              <a:t>They contain live infectious viruses in which the gene responsible for virulence has been mutated or removed by recombinant techniques</a:t>
            </a:r>
            <a:endParaRPr lang="en-US" altLang="en-US" sz="2000" b="1" i="1" dirty="0">
              <a:solidFill>
                <a:srgbClr val="00B050"/>
              </a:solidFill>
              <a:latin typeface="Palatino Linotype" panose="02040502050505030304" pitchFamily="18" charset="0"/>
            </a:endParaRPr>
          </a:p>
        </p:txBody>
      </p:sp>
      <p:sp>
        <p:nvSpPr>
          <p:cNvPr id="18435" name="Rectangle 2">
            <a:extLst>
              <a:ext uri="{FF2B5EF4-FFF2-40B4-BE49-F238E27FC236}">
                <a16:creationId xmlns:a16="http://schemas.microsoft.com/office/drawing/2014/main" id="{CC93DD7D-244A-4514-3190-5CAD0C3E4D75}"/>
              </a:ext>
            </a:extLst>
          </p:cNvPr>
          <p:cNvSpPr txBox="1">
            <a:spLocks noChangeArrowheads="1"/>
          </p:cNvSpPr>
          <p:nvPr/>
        </p:nvSpPr>
        <p:spPr bwMode="auto">
          <a:xfrm>
            <a:off x="130628"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Live recombinant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587244297"/>
              </p:ext>
            </p:extLst>
          </p:nvPr>
        </p:nvGraphicFramePr>
        <p:xfrm>
          <a:off x="343380" y="1461526"/>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itle 1">
            <a:extLst>
              <a:ext uri="{FF2B5EF4-FFF2-40B4-BE49-F238E27FC236}">
                <a16:creationId xmlns:a16="http://schemas.microsoft.com/office/drawing/2014/main" id="{A296DB96-B0E3-27FB-D608-25DF378F8C1E}"/>
              </a:ext>
            </a:extLst>
          </p:cNvPr>
          <p:cNvSpPr txBox="1">
            <a:spLocks/>
          </p:cNvSpPr>
          <p:nvPr/>
        </p:nvSpPr>
        <p:spPr>
          <a:xfrm>
            <a:off x="142043"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i="1" dirty="0">
                <a:latin typeface="Palatino Linotype" panose="02040502050505030304" pitchFamily="18" charset="0"/>
              </a:rPr>
              <a:t>Immune response</a:t>
            </a:r>
            <a:endParaRPr lang="en-GB" sz="3000" i="1" dirty="0">
              <a:latin typeface="Palatino Linotype" panose="02040502050505030304" pitchFamily="18" charset="0"/>
            </a:endParaRPr>
          </a:p>
        </p:txBody>
      </p:sp>
    </p:spTree>
    <p:extLst>
      <p:ext uri="{BB962C8B-B14F-4D97-AF65-F5344CB8AC3E}">
        <p14:creationId xmlns:p14="http://schemas.microsoft.com/office/powerpoint/2010/main" val="36776440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EAFA412B-6E10-85A1-9F81-A29EE4A07FEA}"/>
              </a:ext>
            </a:extLst>
          </p:cNvPr>
          <p:cNvSpPr>
            <a:spLocks noChangeArrowheads="1"/>
          </p:cNvSpPr>
          <p:nvPr/>
        </p:nvSpPr>
        <p:spPr bwMode="auto">
          <a:xfrm>
            <a:off x="293914" y="881741"/>
            <a:ext cx="9144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spcBef>
                <a:spcPct val="0"/>
              </a:spcBef>
              <a:buFontTx/>
              <a:buNone/>
            </a:pPr>
            <a:r>
              <a:rPr lang="en-GB" altLang="en-US" sz="2400" b="1" i="1" dirty="0">
                <a:solidFill>
                  <a:srgbClr val="00B050"/>
                </a:solidFill>
                <a:latin typeface="Palatino Linotype" panose="02040502050505030304" pitchFamily="18" charset="0"/>
              </a:rPr>
              <a:t>inactivated vaccines</a:t>
            </a:r>
            <a:r>
              <a:rPr lang="en-GB" altLang="en-US" sz="2400" i="1" dirty="0">
                <a:latin typeface="Palatino Linotype" panose="02040502050505030304" pitchFamily="18" charset="0"/>
              </a:rPr>
              <a:t>, which contain </a:t>
            </a:r>
            <a:r>
              <a:rPr lang="en-GB" altLang="en-US" sz="2400" i="1" dirty="0">
                <a:solidFill>
                  <a:srgbClr val="0070C0"/>
                </a:solidFill>
                <a:latin typeface="Palatino Linotype" panose="02040502050505030304" pitchFamily="18" charset="0"/>
              </a:rPr>
              <a:t>whole</a:t>
            </a:r>
            <a:r>
              <a:rPr lang="en-GB" altLang="en-US" sz="2400" i="1" dirty="0">
                <a:latin typeface="Palatino Linotype" panose="02040502050505030304" pitchFamily="18" charset="0"/>
              </a:rPr>
              <a:t> inactivated microorganisms and</a:t>
            </a:r>
          </a:p>
          <a:p>
            <a:pPr eaLnBrk="1" hangingPunct="1">
              <a:spcBef>
                <a:spcPct val="0"/>
              </a:spcBef>
              <a:buFontTx/>
              <a:buNone/>
            </a:pPr>
            <a:r>
              <a:rPr lang="en-GB" altLang="en-US" sz="2400" b="1" i="1" dirty="0">
                <a:solidFill>
                  <a:srgbClr val="00B050"/>
                </a:solidFill>
                <a:latin typeface="Palatino Linotype" panose="02040502050505030304" pitchFamily="18" charset="0"/>
              </a:rPr>
              <a:t>subunit vaccines </a:t>
            </a:r>
            <a:r>
              <a:rPr lang="en-GB" altLang="en-US" sz="2400" i="1" dirty="0">
                <a:latin typeface="Palatino Linotype" panose="02040502050505030304" pitchFamily="18" charset="0"/>
              </a:rPr>
              <a:t>consisting of </a:t>
            </a:r>
            <a:r>
              <a:rPr lang="en-GB" altLang="en-US" sz="2400" i="1" dirty="0">
                <a:solidFill>
                  <a:srgbClr val="0070C0"/>
                </a:solidFill>
                <a:latin typeface="Palatino Linotype" panose="02040502050505030304" pitchFamily="18" charset="0"/>
              </a:rPr>
              <a:t>antigenic fragments </a:t>
            </a:r>
            <a:r>
              <a:rPr lang="en-GB" altLang="en-US" sz="2400" i="1" dirty="0">
                <a:latin typeface="Palatino Linotype" panose="02040502050505030304" pitchFamily="18" charset="0"/>
              </a:rPr>
              <a:t>of microorganisms.</a:t>
            </a:r>
            <a:endParaRPr lang="sr-Cyrl-CS" altLang="en-US" sz="2400" i="1" dirty="0">
              <a:latin typeface="Palatino Linotype" panose="02040502050505030304" pitchFamily="18" charset="0"/>
            </a:endParaRPr>
          </a:p>
          <a:p>
            <a:pPr eaLnBrk="1" hangingPunct="1">
              <a:spcBef>
                <a:spcPct val="0"/>
              </a:spcBef>
              <a:buFontTx/>
              <a:buNone/>
            </a:pPr>
            <a:endParaRPr lang="en-US" altLang="en-US" sz="2400" i="1" dirty="0">
              <a:latin typeface="Palatino Linotype" panose="02040502050505030304" pitchFamily="18" charset="0"/>
            </a:endParaRPr>
          </a:p>
        </p:txBody>
      </p:sp>
      <p:sp>
        <p:nvSpPr>
          <p:cNvPr id="4" name="Rectangle 3">
            <a:extLst>
              <a:ext uri="{FF2B5EF4-FFF2-40B4-BE49-F238E27FC236}">
                <a16:creationId xmlns:a16="http://schemas.microsoft.com/office/drawing/2014/main" id="{53047817-1D5F-C184-705A-05A4E84A4C11}"/>
              </a:ext>
            </a:extLst>
          </p:cNvPr>
          <p:cNvSpPr txBox="1">
            <a:spLocks noChangeArrowheads="1"/>
          </p:cNvSpPr>
          <p:nvPr/>
        </p:nvSpPr>
        <p:spPr>
          <a:xfrm>
            <a:off x="272141" y="2788558"/>
            <a:ext cx="4262438" cy="3078163"/>
          </a:xfrm>
          <a:prstGeom prst="rect">
            <a:avLst/>
          </a:prstGeom>
        </p:spPr>
        <p:txBody>
          <a:bodyPr>
            <a:normAutofit/>
          </a:bodyPr>
          <a:lstStyle>
            <a:lvl1pPr marL="342900" indent="-3429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eaLnBrk="1" hangingPunct="1">
              <a:buFont typeface="Wingdings" panose="05000000000000000000" pitchFamily="2" charset="2"/>
              <a:buNone/>
              <a:defRPr/>
            </a:pPr>
            <a:endParaRPr lang="en-US" altLang="en-US" sz="2400" b="1" dirty="0">
              <a:solidFill>
                <a:srgbClr val="000099"/>
              </a:solidFill>
              <a:latin typeface="Palatino Linotype" panose="02040502050505030304" pitchFamily="18" charset="0"/>
            </a:endParaRPr>
          </a:p>
          <a:p>
            <a:pPr marL="0" indent="0" eaLnBrk="1" hangingPunct="1">
              <a:buClr>
                <a:schemeClr val="tx1"/>
              </a:buClr>
              <a:buNone/>
              <a:defRPr/>
            </a:pPr>
            <a:r>
              <a:rPr lang="en-GB" altLang="en-US" sz="2400" dirty="0">
                <a:effectLst>
                  <a:outerShdw blurRad="38100" dist="38100" dir="2700000" algn="tl">
                    <a:srgbClr val="C0C0C0"/>
                  </a:outerShdw>
                </a:effectLst>
                <a:latin typeface="Palatino Linotype" panose="02040502050505030304" pitchFamily="18" charset="0"/>
              </a:rPr>
              <a:t>     </a:t>
            </a:r>
            <a:r>
              <a:rPr lang="en-GB" altLang="en-US" sz="2400" dirty="0">
                <a:solidFill>
                  <a:srgbClr val="0070C0"/>
                </a:solidFill>
                <a:effectLst>
                  <a:outerShdw blurRad="38100" dist="38100" dir="2700000" algn="tl">
                    <a:srgbClr val="C0C0C0"/>
                  </a:outerShdw>
                </a:effectLst>
                <a:latin typeface="Palatino Linotype" panose="02040502050505030304" pitchFamily="18" charset="0"/>
              </a:rPr>
              <a:t>Advantages</a:t>
            </a:r>
          </a:p>
          <a:p>
            <a:pPr eaLnBrk="1" hangingPunct="1">
              <a:buClr>
                <a:schemeClr val="tx1"/>
              </a:buClr>
              <a:defRPr/>
            </a:pPr>
            <a:r>
              <a:rPr lang="en-GB" altLang="en-US" sz="2400" dirty="0">
                <a:effectLst>
                  <a:outerShdw blurRad="38100" dist="38100" dir="2700000" algn="tl">
                    <a:srgbClr val="C0C0C0"/>
                  </a:outerShdw>
                </a:effectLst>
                <a:latin typeface="Palatino Linotype" panose="02040502050505030304" pitchFamily="18" charset="0"/>
              </a:rPr>
              <a:t>it is made from a completely virulent microorganism</a:t>
            </a:r>
          </a:p>
          <a:p>
            <a:pPr eaLnBrk="1" hangingPunct="1">
              <a:buClr>
                <a:schemeClr val="tx1"/>
              </a:buClr>
              <a:defRPr/>
            </a:pPr>
            <a:r>
              <a:rPr lang="en-GB" altLang="en-US" sz="2400" dirty="0">
                <a:effectLst>
                  <a:outerShdw blurRad="38100" dist="38100" dir="2700000" algn="tl">
                    <a:srgbClr val="C0C0C0"/>
                  </a:outerShdw>
                </a:effectLst>
                <a:latin typeface="Palatino Linotype" panose="02040502050505030304" pitchFamily="18" charset="0"/>
              </a:rPr>
              <a:t>Stability</a:t>
            </a:r>
          </a:p>
          <a:p>
            <a:pPr eaLnBrk="1" hangingPunct="1">
              <a:buClr>
                <a:schemeClr val="tx1"/>
              </a:buClr>
              <a:defRPr/>
            </a:pPr>
            <a:r>
              <a:rPr lang="en-GB" altLang="en-US" sz="2400" dirty="0">
                <a:effectLst>
                  <a:outerShdw blurRad="38100" dist="38100" dir="2700000" algn="tl">
                    <a:srgbClr val="C0C0C0"/>
                  </a:outerShdw>
                </a:effectLst>
                <a:latin typeface="Palatino Linotype" panose="02040502050505030304" pitchFamily="18" charset="0"/>
              </a:rPr>
              <a:t>security</a:t>
            </a:r>
          </a:p>
        </p:txBody>
      </p:sp>
      <p:sp>
        <p:nvSpPr>
          <p:cNvPr id="19460" name="Rectangle 4">
            <a:extLst>
              <a:ext uri="{FF2B5EF4-FFF2-40B4-BE49-F238E27FC236}">
                <a16:creationId xmlns:a16="http://schemas.microsoft.com/office/drawing/2014/main" id="{B97F2501-4900-DB83-86C2-312504A7E033}"/>
              </a:ext>
            </a:extLst>
          </p:cNvPr>
          <p:cNvSpPr txBox="1">
            <a:spLocks noChangeArrowheads="1"/>
          </p:cNvSpPr>
          <p:nvPr/>
        </p:nvSpPr>
        <p:spPr bwMode="auto">
          <a:xfrm>
            <a:off x="4615541" y="2788558"/>
            <a:ext cx="403383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marL="0" indent="0" eaLnBrk="1" hangingPunct="1">
              <a:buNone/>
            </a:pPr>
            <a:r>
              <a:rPr lang="en-GB" altLang="en-US" sz="2400" dirty="0">
                <a:latin typeface="Palatino Linotype" panose="02040502050505030304" pitchFamily="18" charset="0"/>
              </a:rPr>
              <a:t>     </a:t>
            </a:r>
            <a:r>
              <a:rPr lang="en-GB" altLang="en-US" sz="2400" b="1" dirty="0">
                <a:solidFill>
                  <a:srgbClr val="0070C0"/>
                </a:solidFill>
                <a:latin typeface="Palatino Linotype" panose="02040502050505030304" pitchFamily="18" charset="0"/>
              </a:rPr>
              <a:t>Deficiency</a:t>
            </a:r>
          </a:p>
          <a:p>
            <a:pPr eaLnBrk="1" hangingPunct="1"/>
            <a:r>
              <a:rPr lang="en-GB" altLang="en-US" sz="2400" dirty="0">
                <a:latin typeface="Palatino Linotype" panose="02040502050505030304" pitchFamily="18" charset="0"/>
              </a:rPr>
              <a:t>type and duration of protection</a:t>
            </a:r>
          </a:p>
          <a:p>
            <a:pPr eaLnBrk="1" hangingPunct="1"/>
            <a:r>
              <a:rPr lang="en-GB" altLang="en-US" sz="2400" dirty="0">
                <a:latin typeface="Palatino Linotype" panose="02040502050505030304" pitchFamily="18" charset="0"/>
              </a:rPr>
              <a:t>more doses are required</a:t>
            </a:r>
          </a:p>
          <a:p>
            <a:pPr eaLnBrk="1" hangingPunct="1"/>
            <a:r>
              <a:rPr lang="en-GB" altLang="en-US" sz="2400" dirty="0">
                <a:latin typeface="Palatino Linotype" panose="02040502050505030304" pitchFamily="18" charset="0"/>
              </a:rPr>
              <a:t>adjuvant required</a:t>
            </a:r>
            <a:endParaRPr lang="sr-Cyrl-CS" altLang="en-US" sz="2400" dirty="0">
              <a:latin typeface="Palatino Linotype" panose="02040502050505030304" pitchFamily="18" charset="0"/>
            </a:endParaRPr>
          </a:p>
        </p:txBody>
      </p:sp>
      <p:sp>
        <p:nvSpPr>
          <p:cNvPr id="19461" name="Rectangle 2">
            <a:extLst>
              <a:ext uri="{FF2B5EF4-FFF2-40B4-BE49-F238E27FC236}">
                <a16:creationId xmlns:a16="http://schemas.microsoft.com/office/drawing/2014/main" id="{8FF68CEF-1AE4-7CBE-6717-8D7871706235}"/>
              </a:ext>
            </a:extLst>
          </p:cNvPr>
          <p:cNvSpPr txBox="1">
            <a:spLocks noChangeArrowheads="1"/>
          </p:cNvSpPr>
          <p:nvPr/>
        </p:nvSpPr>
        <p:spPr bwMode="auto">
          <a:xfrm>
            <a:off x="119742"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Dead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9F038A3-3164-9339-FA14-7F28258BC427}"/>
              </a:ext>
            </a:extLst>
          </p:cNvPr>
          <p:cNvSpPr>
            <a:spLocks noChangeArrowheads="1"/>
          </p:cNvSpPr>
          <p:nvPr/>
        </p:nvSpPr>
        <p:spPr bwMode="auto">
          <a:xfrm>
            <a:off x="359230" y="1423761"/>
            <a:ext cx="8915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spcBef>
                <a:spcPct val="0"/>
              </a:spcBef>
              <a:buFontTx/>
              <a:buNone/>
            </a:pPr>
            <a:r>
              <a:rPr lang="en-GB" altLang="en-US" sz="2400" dirty="0">
                <a:solidFill>
                  <a:srgbClr val="0070C0"/>
                </a:solidFill>
                <a:latin typeface="Palatino Linotype" panose="02040502050505030304" pitchFamily="18" charset="0"/>
              </a:rPr>
              <a:t>They increase the immunogenicity of antigens </a:t>
            </a:r>
            <a:r>
              <a:rPr lang="en-GB" altLang="en-US" sz="2400" dirty="0">
                <a:latin typeface="Palatino Linotype" panose="02040502050505030304" pitchFamily="18" charset="0"/>
              </a:rPr>
              <a:t>and are used as additives in inactivated vaccines</a:t>
            </a:r>
          </a:p>
          <a:p>
            <a:pPr eaLnBrk="1" hangingPunct="1">
              <a:spcBef>
                <a:spcPct val="0"/>
              </a:spcBef>
              <a:buFontTx/>
              <a:buNone/>
            </a:pPr>
            <a:endParaRPr lang="en-GB" altLang="en-US" sz="2400" dirty="0">
              <a:latin typeface="Palatino Linotype" panose="02040502050505030304" pitchFamily="18" charset="0"/>
            </a:endParaRPr>
          </a:p>
          <a:p>
            <a:pPr eaLnBrk="1" hangingPunct="1">
              <a:spcBef>
                <a:spcPct val="0"/>
              </a:spcBef>
              <a:buFontTx/>
              <a:buNone/>
            </a:pPr>
            <a:r>
              <a:rPr lang="en-GB" altLang="en-US" sz="2400" dirty="0">
                <a:latin typeface="Palatino Linotype" panose="02040502050505030304" pitchFamily="18" charset="0"/>
              </a:rPr>
              <a:t>Adjuvants increase the effectiveness (antigenicity) of the vaccine by stimulating and </a:t>
            </a:r>
            <a:r>
              <a:rPr lang="en-GB" altLang="en-US" sz="2400" dirty="0">
                <a:solidFill>
                  <a:srgbClr val="0070C0"/>
                </a:solidFill>
                <a:latin typeface="Palatino Linotype" panose="02040502050505030304" pitchFamily="18" charset="0"/>
              </a:rPr>
              <a:t>activating Toll-like receptors</a:t>
            </a:r>
          </a:p>
          <a:p>
            <a:pPr eaLnBrk="1" hangingPunct="1">
              <a:spcBef>
                <a:spcPct val="0"/>
              </a:spcBef>
              <a:buFontTx/>
              <a:buNone/>
            </a:pPr>
            <a:endParaRPr lang="en-GB" altLang="en-US" sz="2400" dirty="0">
              <a:solidFill>
                <a:srgbClr val="0070C0"/>
              </a:solidFill>
              <a:latin typeface="Palatino Linotype" panose="02040502050505030304" pitchFamily="18" charset="0"/>
            </a:endParaRPr>
          </a:p>
          <a:p>
            <a:pPr eaLnBrk="1" hangingPunct="1">
              <a:spcBef>
                <a:spcPct val="0"/>
              </a:spcBef>
              <a:buFontTx/>
              <a:buNone/>
            </a:pPr>
            <a:r>
              <a:rPr lang="en-GB" altLang="en-US" sz="2400" dirty="0">
                <a:latin typeface="Palatino Linotype" panose="02040502050505030304" pitchFamily="18" charset="0"/>
              </a:rPr>
              <a:t>By themselves, some cytokines such as IL-1, IL-2 and IFN-γ may have adjuvant activity</a:t>
            </a:r>
            <a:endParaRPr lang="en-US" altLang="en-US" sz="2400" dirty="0">
              <a:latin typeface="Palatino Linotype" panose="02040502050505030304" pitchFamily="18" charset="0"/>
            </a:endParaRPr>
          </a:p>
        </p:txBody>
      </p:sp>
      <p:sp>
        <p:nvSpPr>
          <p:cNvPr id="20483" name="Rectangle 2">
            <a:extLst>
              <a:ext uri="{FF2B5EF4-FFF2-40B4-BE49-F238E27FC236}">
                <a16:creationId xmlns:a16="http://schemas.microsoft.com/office/drawing/2014/main" id="{2C092A3D-1B0E-6172-C8E2-3185C5CEF801}"/>
              </a:ext>
            </a:extLst>
          </p:cNvPr>
          <p:cNvSpPr txBox="1">
            <a:spLocks noChangeArrowheads="1"/>
          </p:cNvSpPr>
          <p:nvPr/>
        </p:nvSpPr>
        <p:spPr bwMode="auto">
          <a:xfrm>
            <a:off x="141514"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a:solidFill>
                  <a:srgbClr val="00B0F0"/>
                </a:solidFill>
                <a:latin typeface="Palatino Linotype" panose="02040502050505030304" pitchFamily="18" charset="0"/>
              </a:rPr>
              <a:t>Adjuvants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09312312-720C-89D7-B375-A7CF32F78E2E}"/>
              </a:ext>
            </a:extLst>
          </p:cNvPr>
          <p:cNvSpPr>
            <a:spLocks noGrp="1" noChangeArrowheads="1"/>
          </p:cNvSpPr>
          <p:nvPr>
            <p:ph type="body" idx="1"/>
          </p:nvPr>
        </p:nvSpPr>
        <p:spPr>
          <a:xfrm>
            <a:off x="853621" y="997405"/>
            <a:ext cx="7600950" cy="4992688"/>
          </a:xfrm>
        </p:spPr>
        <p:txBody>
          <a:bodyPr>
            <a:noAutofit/>
          </a:bodyPr>
          <a:lstStyle/>
          <a:p>
            <a:pPr algn="ctr">
              <a:lnSpc>
                <a:spcPct val="80000"/>
              </a:lnSpc>
              <a:buClr>
                <a:srgbClr val="FF3399"/>
              </a:buClr>
              <a:buFont typeface="Wingdings" panose="05000000000000000000" pitchFamily="2" charset="2"/>
              <a:buNone/>
            </a:pPr>
            <a:r>
              <a:rPr lang="en-GB" altLang="en-US" sz="2400" b="1" i="1" dirty="0">
                <a:solidFill>
                  <a:srgbClr val="00B050"/>
                </a:solidFill>
                <a:latin typeface="Palatino Linotype" panose="02040502050505030304" pitchFamily="18" charset="0"/>
              </a:rPr>
              <a:t>By applying physical or chemical procedures, the infectivity of viruses is destroyed, but their immunogenicity is preserved</a:t>
            </a:r>
          </a:p>
          <a:p>
            <a:pPr algn="ctr">
              <a:lnSpc>
                <a:spcPct val="80000"/>
              </a:lnSpc>
              <a:buClr>
                <a:srgbClr val="FF3399"/>
              </a:buClr>
              <a:buFont typeface="Wingdings" panose="05000000000000000000" pitchFamily="2" charset="2"/>
              <a:buNone/>
            </a:pPr>
            <a:endParaRPr lang="sr-Cyrl-CS" altLang="en-US" sz="2400" b="1" i="1" dirty="0">
              <a:solidFill>
                <a:srgbClr val="CC0000"/>
              </a:solidFill>
              <a:latin typeface="Palatino Linotype" panose="02040502050505030304" pitchFamily="18" charset="0"/>
            </a:endParaRPr>
          </a:p>
          <a:p>
            <a:pPr>
              <a:lnSpc>
                <a:spcPct val="80000"/>
              </a:lnSpc>
              <a:buClr>
                <a:srgbClr val="FF3399"/>
              </a:buClr>
              <a:buFont typeface="Wingdings" panose="05000000000000000000" pitchFamily="2" charset="2"/>
              <a:buNone/>
            </a:pPr>
            <a:r>
              <a:rPr lang="en-GB" altLang="en-US" sz="2400" b="1" dirty="0">
                <a:solidFill>
                  <a:srgbClr val="0070C0"/>
                </a:solidFill>
                <a:latin typeface="Palatino Linotype" panose="02040502050505030304" pitchFamily="18" charset="0"/>
              </a:rPr>
              <a:t>	Deficiency:</a:t>
            </a:r>
            <a:endParaRPr lang="sr-Cyrl-CS" altLang="en-US" sz="2400" b="1" dirty="0">
              <a:solidFill>
                <a:srgbClr val="0070C0"/>
              </a:solidFill>
              <a:latin typeface="Palatino Linotype" panose="02040502050505030304" pitchFamily="18" charset="0"/>
            </a:endParaRPr>
          </a:p>
          <a:p>
            <a:pPr>
              <a:lnSpc>
                <a:spcPct val="80000"/>
              </a:lnSpc>
              <a:buClr>
                <a:srgbClr val="FF3399"/>
              </a:buClr>
              <a:buFont typeface="Wingdings" panose="05000000000000000000" pitchFamily="2" charset="2"/>
              <a:buNone/>
            </a:pPr>
            <a:endParaRPr lang="sr-Cyrl-CS" altLang="en-US" sz="2400" dirty="0">
              <a:latin typeface="Palatino Linotype" panose="02040502050505030304" pitchFamily="18" charset="0"/>
            </a:endParaRPr>
          </a:p>
          <a:p>
            <a:pPr>
              <a:lnSpc>
                <a:spcPct val="80000"/>
              </a:lnSpc>
              <a:buClr>
                <a:srgbClr val="FF3399"/>
              </a:buClr>
              <a:buFont typeface="Wingdings" panose="05000000000000000000" pitchFamily="2" charset="2"/>
              <a:buNone/>
            </a:pPr>
            <a:r>
              <a:rPr lang="en-GB" altLang="en-US" sz="2400" dirty="0">
                <a:latin typeface="Palatino Linotype" panose="02040502050505030304" pitchFamily="18" charset="0"/>
              </a:rPr>
              <a:t>	They stimulate the production of neutralizing antibodies, but in a lower </a:t>
            </a:r>
            <a:r>
              <a:rPr lang="en-GB" altLang="en-US" sz="2400" dirty="0" err="1">
                <a:latin typeface="Palatino Linotype" panose="02040502050505030304" pitchFamily="18" charset="0"/>
              </a:rPr>
              <a:t>titer</a:t>
            </a:r>
            <a:r>
              <a:rPr lang="en-GB" altLang="en-US" sz="2400" dirty="0">
                <a:latin typeface="Palatino Linotype" panose="02040502050505030304" pitchFamily="18" charset="0"/>
              </a:rPr>
              <a:t> than live vaccines</a:t>
            </a:r>
          </a:p>
          <a:p>
            <a:pPr>
              <a:lnSpc>
                <a:spcPct val="80000"/>
              </a:lnSpc>
              <a:buClr>
                <a:srgbClr val="FF3399"/>
              </a:buClr>
              <a:buFont typeface="Wingdings" panose="05000000000000000000" pitchFamily="2" charset="2"/>
              <a:buNone/>
            </a:pPr>
            <a:endParaRPr lang="en-GB" altLang="en-US" sz="2400" dirty="0">
              <a:latin typeface="Palatino Linotype" panose="02040502050505030304" pitchFamily="18" charset="0"/>
            </a:endParaRPr>
          </a:p>
          <a:p>
            <a:pPr>
              <a:lnSpc>
                <a:spcPct val="80000"/>
              </a:lnSpc>
              <a:buClr>
                <a:srgbClr val="FF3399"/>
              </a:buClr>
              <a:buFont typeface="Wingdings" panose="05000000000000000000" pitchFamily="2" charset="2"/>
              <a:buNone/>
            </a:pPr>
            <a:r>
              <a:rPr lang="en-GB" altLang="en-US" sz="2400" dirty="0">
                <a:latin typeface="Palatino Linotype" panose="02040502050505030304" pitchFamily="18" charset="0"/>
              </a:rPr>
              <a:t>	They induce a weak cellular immune response</a:t>
            </a:r>
          </a:p>
          <a:p>
            <a:pPr>
              <a:lnSpc>
                <a:spcPct val="80000"/>
              </a:lnSpc>
              <a:buClr>
                <a:srgbClr val="FF3399"/>
              </a:buClr>
              <a:buFont typeface="Wingdings" panose="05000000000000000000" pitchFamily="2" charset="2"/>
              <a:buNone/>
            </a:pPr>
            <a:endParaRPr lang="en-GB" altLang="en-US" sz="2400" dirty="0">
              <a:latin typeface="Palatino Linotype" panose="02040502050505030304" pitchFamily="18" charset="0"/>
            </a:endParaRPr>
          </a:p>
          <a:p>
            <a:pPr>
              <a:lnSpc>
                <a:spcPct val="80000"/>
              </a:lnSpc>
              <a:buClr>
                <a:srgbClr val="FF3399"/>
              </a:buClr>
              <a:buFont typeface="Wingdings" panose="05000000000000000000" pitchFamily="2" charset="2"/>
              <a:buNone/>
            </a:pPr>
            <a:r>
              <a:rPr lang="en-GB" altLang="en-US" sz="2400" dirty="0">
                <a:latin typeface="Palatino Linotype" panose="02040502050505030304" pitchFamily="18" charset="0"/>
              </a:rPr>
              <a:t>	They do not induce a local immune response</a:t>
            </a:r>
          </a:p>
          <a:p>
            <a:pPr>
              <a:lnSpc>
                <a:spcPct val="80000"/>
              </a:lnSpc>
              <a:buClr>
                <a:srgbClr val="FF3399"/>
              </a:buClr>
              <a:buFont typeface="Wingdings" panose="05000000000000000000" pitchFamily="2" charset="2"/>
              <a:buNone/>
            </a:pPr>
            <a:endParaRPr lang="en-GB" altLang="en-US" sz="2400" dirty="0">
              <a:latin typeface="Palatino Linotype" panose="02040502050505030304" pitchFamily="18" charset="0"/>
            </a:endParaRPr>
          </a:p>
          <a:p>
            <a:pPr>
              <a:lnSpc>
                <a:spcPct val="80000"/>
              </a:lnSpc>
              <a:buClr>
                <a:srgbClr val="FF3399"/>
              </a:buClr>
              <a:buFont typeface="Wingdings" panose="05000000000000000000" pitchFamily="2" charset="2"/>
              <a:buNone/>
            </a:pPr>
            <a:r>
              <a:rPr lang="en-GB" altLang="en-US" sz="2400" dirty="0">
                <a:latin typeface="Palatino Linotype" panose="02040502050505030304" pitchFamily="18" charset="0"/>
              </a:rPr>
              <a:t>	Short-term immunity</a:t>
            </a:r>
          </a:p>
        </p:txBody>
      </p:sp>
      <p:sp>
        <p:nvSpPr>
          <p:cNvPr id="21507" name="Rectangle 2">
            <a:extLst>
              <a:ext uri="{FF2B5EF4-FFF2-40B4-BE49-F238E27FC236}">
                <a16:creationId xmlns:a16="http://schemas.microsoft.com/office/drawing/2014/main" id="{ACF5CE12-D17E-ABA5-0832-B7B3A0D7AA43}"/>
              </a:ext>
            </a:extLst>
          </p:cNvPr>
          <p:cNvSpPr txBox="1">
            <a:spLocks noChangeArrowheads="1"/>
          </p:cNvSpPr>
          <p:nvPr/>
        </p:nvSpPr>
        <p:spPr bwMode="auto">
          <a:xfrm>
            <a:off x="76200"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Inactivated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a:extLst>
              <a:ext uri="{FF2B5EF4-FFF2-40B4-BE49-F238E27FC236}">
                <a16:creationId xmlns:a16="http://schemas.microsoft.com/office/drawing/2014/main" id="{07083E30-B4E7-B563-8AB2-2AFDC262141B}"/>
              </a:ext>
            </a:extLst>
          </p:cNvPr>
          <p:cNvSpPr>
            <a:spLocks noGrp="1" noChangeArrowheads="1"/>
          </p:cNvSpPr>
          <p:nvPr>
            <p:ph type="body" idx="1"/>
          </p:nvPr>
        </p:nvSpPr>
        <p:spPr>
          <a:xfrm>
            <a:off x="744763" y="1193347"/>
            <a:ext cx="7600950" cy="4992688"/>
          </a:xfrm>
        </p:spPr>
        <p:txBody>
          <a:bodyPr>
            <a:normAutofit/>
          </a:bodyPr>
          <a:lstStyle/>
          <a:p>
            <a:pPr algn="ctr">
              <a:lnSpc>
                <a:spcPct val="90000"/>
              </a:lnSpc>
              <a:buClr>
                <a:srgbClr val="FF3399"/>
              </a:buClr>
              <a:buFont typeface="Wingdings" panose="05000000000000000000" pitchFamily="2" charset="2"/>
              <a:buNone/>
            </a:pPr>
            <a:r>
              <a:rPr lang="en-GB" altLang="en-US" sz="2800" b="1" i="1" dirty="0">
                <a:solidFill>
                  <a:srgbClr val="00B050"/>
                </a:solidFill>
                <a:latin typeface="Palatino Linotype" panose="02040502050505030304" pitchFamily="18" charset="0"/>
              </a:rPr>
              <a:t>They contain purified and</a:t>
            </a:r>
            <a:r>
              <a:rPr lang="sr-Cyrl-CS" altLang="en-US" sz="2800" b="1" i="1" dirty="0">
                <a:solidFill>
                  <a:srgbClr val="00B050"/>
                </a:solidFill>
                <a:latin typeface="Palatino Linotype" panose="02040502050505030304" pitchFamily="18" charset="0"/>
              </a:rPr>
              <a:t> </a:t>
            </a:r>
            <a:r>
              <a:rPr lang="en-US" altLang="en-US" sz="2800" b="1" i="1" dirty="0">
                <a:solidFill>
                  <a:srgbClr val="00B050"/>
                </a:solidFill>
                <a:latin typeface="Palatino Linotype" panose="02040502050505030304" pitchFamily="18" charset="0"/>
              </a:rPr>
              <a:t>concentrated </a:t>
            </a:r>
            <a:r>
              <a:rPr lang="en-GB" altLang="en-US" sz="2800" b="1" i="1" dirty="0">
                <a:solidFill>
                  <a:srgbClr val="00B050"/>
                </a:solidFill>
                <a:latin typeface="Palatino Linotype" panose="02040502050505030304" pitchFamily="18" charset="0"/>
              </a:rPr>
              <a:t>antigens of microorganisms</a:t>
            </a:r>
            <a:endParaRPr lang="sr-Cyrl-CS" altLang="en-US" sz="2800" b="1" i="1" dirty="0">
              <a:solidFill>
                <a:srgbClr val="00B050"/>
              </a:solidFill>
              <a:latin typeface="Palatino Linotype" panose="02040502050505030304" pitchFamily="18" charset="0"/>
            </a:endParaRPr>
          </a:p>
          <a:p>
            <a:pPr>
              <a:lnSpc>
                <a:spcPct val="90000"/>
              </a:lnSpc>
              <a:buClr>
                <a:srgbClr val="FF3399"/>
              </a:buClr>
              <a:buFont typeface="Wingdings" panose="05000000000000000000" pitchFamily="2" charset="2"/>
              <a:buNone/>
            </a:pPr>
            <a:endParaRPr lang="sr-Cyrl-CS" altLang="en-US" sz="2800" b="1" i="1" dirty="0">
              <a:solidFill>
                <a:srgbClr val="CC0000"/>
              </a:solidFill>
              <a:latin typeface="Palatino Linotype" panose="02040502050505030304" pitchFamily="18" charset="0"/>
            </a:endParaRPr>
          </a:p>
          <a:p>
            <a:pPr>
              <a:lnSpc>
                <a:spcPct val="90000"/>
              </a:lnSpc>
              <a:buClr>
                <a:srgbClr val="FF3399"/>
              </a:buClr>
              <a:buFont typeface="Wingdings" panose="05000000000000000000" pitchFamily="2" charset="2"/>
              <a:buNone/>
            </a:pPr>
            <a:r>
              <a:rPr lang="en-GB" altLang="en-US" sz="2800" b="1" dirty="0">
                <a:solidFill>
                  <a:srgbClr val="0070C0"/>
                </a:solidFill>
                <a:latin typeface="Palatino Linotype" panose="02040502050505030304" pitchFamily="18" charset="0"/>
              </a:rPr>
              <a:t>	Advantage:</a:t>
            </a:r>
          </a:p>
          <a:p>
            <a:pPr>
              <a:lnSpc>
                <a:spcPct val="90000"/>
              </a:lnSpc>
              <a:buClr>
                <a:srgbClr val="FF3399"/>
              </a:buClr>
              <a:buFont typeface="Wingdings" panose="05000000000000000000" pitchFamily="2" charset="2"/>
              <a:buNone/>
            </a:pPr>
            <a:r>
              <a:rPr lang="en-GB" altLang="en-US" sz="2800" dirty="0">
                <a:latin typeface="Palatino Linotype" panose="02040502050505030304" pitchFamily="18" charset="0"/>
              </a:rPr>
              <a:t>	Harmless</a:t>
            </a:r>
          </a:p>
          <a:p>
            <a:pPr>
              <a:lnSpc>
                <a:spcPct val="90000"/>
              </a:lnSpc>
              <a:buClr>
                <a:srgbClr val="FF3399"/>
              </a:buClr>
              <a:buFont typeface="Wingdings" panose="05000000000000000000" pitchFamily="2" charset="2"/>
              <a:buNone/>
            </a:pPr>
            <a:endParaRPr lang="en-GB" altLang="en-US" sz="2800" dirty="0">
              <a:latin typeface="Palatino Linotype" panose="02040502050505030304" pitchFamily="18" charset="0"/>
            </a:endParaRPr>
          </a:p>
          <a:p>
            <a:pPr>
              <a:lnSpc>
                <a:spcPct val="90000"/>
              </a:lnSpc>
              <a:buClr>
                <a:srgbClr val="FF3399"/>
              </a:buClr>
              <a:buFont typeface="Wingdings" panose="05000000000000000000" pitchFamily="2" charset="2"/>
              <a:buNone/>
            </a:pPr>
            <a:r>
              <a:rPr lang="en-GB" altLang="en-US" sz="2800" b="1" dirty="0">
                <a:solidFill>
                  <a:srgbClr val="0070C0"/>
                </a:solidFill>
                <a:latin typeface="Palatino Linotype" panose="02040502050505030304" pitchFamily="18" charset="0"/>
              </a:rPr>
              <a:t>	Deficiency:</a:t>
            </a:r>
          </a:p>
          <a:p>
            <a:pPr>
              <a:lnSpc>
                <a:spcPct val="90000"/>
              </a:lnSpc>
              <a:buClr>
                <a:srgbClr val="FF3399"/>
              </a:buClr>
              <a:buFont typeface="Wingdings" panose="05000000000000000000" pitchFamily="2" charset="2"/>
              <a:buNone/>
            </a:pPr>
            <a:r>
              <a:rPr lang="en-GB" altLang="en-US" sz="2800" dirty="0">
                <a:latin typeface="Palatino Linotype" panose="02040502050505030304" pitchFamily="18" charset="0"/>
              </a:rPr>
              <a:t>	Weaker immunogenicity</a:t>
            </a:r>
          </a:p>
          <a:p>
            <a:pPr>
              <a:lnSpc>
                <a:spcPct val="90000"/>
              </a:lnSpc>
              <a:buClr>
                <a:srgbClr val="FF3399"/>
              </a:buClr>
              <a:buFont typeface="Wingdings" panose="05000000000000000000" pitchFamily="2" charset="2"/>
              <a:buNone/>
            </a:pPr>
            <a:r>
              <a:rPr lang="en-GB" altLang="en-US" sz="2800" dirty="0">
                <a:latin typeface="Palatino Linotype" panose="02040502050505030304" pitchFamily="18" charset="0"/>
              </a:rPr>
              <a:t>	They do not induce a cellular immune response</a:t>
            </a:r>
            <a:endParaRPr lang="sr-Cyrl-CS" altLang="en-US" sz="2800" dirty="0">
              <a:latin typeface="Palatino Linotype" panose="02040502050505030304" pitchFamily="18" charset="0"/>
            </a:endParaRPr>
          </a:p>
        </p:txBody>
      </p:sp>
      <p:sp>
        <p:nvSpPr>
          <p:cNvPr id="22531" name="Rectangle 2">
            <a:extLst>
              <a:ext uri="{FF2B5EF4-FFF2-40B4-BE49-F238E27FC236}">
                <a16:creationId xmlns:a16="http://schemas.microsoft.com/office/drawing/2014/main" id="{9330A9B6-A86D-EC9D-5424-D1679DF669D5}"/>
              </a:ext>
            </a:extLst>
          </p:cNvPr>
          <p:cNvSpPr txBox="1">
            <a:spLocks noChangeArrowheads="1"/>
          </p:cNvSpPr>
          <p:nvPr/>
        </p:nvSpPr>
        <p:spPr bwMode="auto">
          <a:xfrm>
            <a:off x="87087"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Subunit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a:extLst>
              <a:ext uri="{FF2B5EF4-FFF2-40B4-BE49-F238E27FC236}">
                <a16:creationId xmlns:a16="http://schemas.microsoft.com/office/drawing/2014/main" id="{D760D0EA-0A04-B007-D7E9-AAA30D2E5755}"/>
              </a:ext>
            </a:extLst>
          </p:cNvPr>
          <p:cNvSpPr>
            <a:spLocks noGrp="1" noChangeArrowheads="1"/>
          </p:cNvSpPr>
          <p:nvPr>
            <p:ph type="body" idx="1"/>
          </p:nvPr>
        </p:nvSpPr>
        <p:spPr>
          <a:xfrm>
            <a:off x="729343" y="1012371"/>
            <a:ext cx="7239000" cy="4800600"/>
          </a:xfrm>
        </p:spPr>
        <p:txBody>
          <a:bodyPr>
            <a:normAutofit lnSpcReduction="10000"/>
          </a:bodyPr>
          <a:lstStyle/>
          <a:p>
            <a:pPr>
              <a:buClr>
                <a:srgbClr val="FF3399"/>
              </a:buClr>
              <a:buNone/>
            </a:pPr>
            <a:r>
              <a:rPr lang="en-GB" altLang="en-US" sz="2800" dirty="0">
                <a:solidFill>
                  <a:srgbClr val="0070C0"/>
                </a:solidFill>
                <a:latin typeface="Palatino Linotype" panose="02040502050505030304" pitchFamily="18" charset="0"/>
              </a:rPr>
              <a:t>Diphtheria</a:t>
            </a:r>
          </a:p>
          <a:p>
            <a:pPr>
              <a:buClr>
                <a:srgbClr val="FF3399"/>
              </a:buClr>
              <a:buNone/>
            </a:pPr>
            <a:r>
              <a:rPr lang="en-GB" altLang="en-US" sz="2800" dirty="0">
                <a:latin typeface="Palatino Linotype" panose="02040502050505030304" pitchFamily="18" charset="0"/>
              </a:rPr>
              <a:t>	toxoid (anatoxin)</a:t>
            </a:r>
          </a:p>
          <a:p>
            <a:pPr>
              <a:buClr>
                <a:srgbClr val="FF3399"/>
              </a:buClr>
              <a:buNone/>
            </a:pPr>
            <a:r>
              <a:rPr lang="en-GB" altLang="en-US" sz="2800" dirty="0">
                <a:latin typeface="Palatino Linotype" panose="02040502050505030304" pitchFamily="18" charset="0"/>
              </a:rPr>
              <a:t>		</a:t>
            </a:r>
            <a:r>
              <a:rPr lang="en-GB" altLang="en-US" sz="2800" i="1" dirty="0">
                <a:latin typeface="Palatino Linotype" panose="02040502050505030304" pitchFamily="18" charset="0"/>
              </a:rPr>
              <a:t>Corynebacterium diphtheriae</a:t>
            </a:r>
          </a:p>
          <a:p>
            <a:pPr>
              <a:buClr>
                <a:srgbClr val="FF3399"/>
              </a:buClr>
              <a:buNone/>
            </a:pPr>
            <a:r>
              <a:rPr lang="en-GB" altLang="en-US" sz="2800" dirty="0">
                <a:solidFill>
                  <a:srgbClr val="0070C0"/>
                </a:solidFill>
                <a:latin typeface="Palatino Linotype" panose="02040502050505030304" pitchFamily="18" charset="0"/>
              </a:rPr>
              <a:t>Tetanus</a:t>
            </a:r>
          </a:p>
          <a:p>
            <a:pPr>
              <a:buClr>
                <a:srgbClr val="FF3399"/>
              </a:buClr>
              <a:buNone/>
            </a:pPr>
            <a:r>
              <a:rPr lang="en-GB" altLang="en-US" sz="2800" dirty="0">
                <a:latin typeface="Palatino Linotype" panose="02040502050505030304" pitchFamily="18" charset="0"/>
              </a:rPr>
              <a:t>	toxoid (anatoxin)</a:t>
            </a:r>
          </a:p>
          <a:p>
            <a:pPr>
              <a:buClr>
                <a:srgbClr val="FF3399"/>
              </a:buClr>
              <a:buNone/>
            </a:pPr>
            <a:r>
              <a:rPr lang="en-GB" altLang="en-US" sz="2800" dirty="0">
                <a:latin typeface="Palatino Linotype" panose="02040502050505030304" pitchFamily="18" charset="0"/>
              </a:rPr>
              <a:t>		</a:t>
            </a:r>
            <a:r>
              <a:rPr lang="en-GB" altLang="en-US" sz="2800" i="1" dirty="0">
                <a:latin typeface="Palatino Linotype" panose="02040502050505030304" pitchFamily="18" charset="0"/>
              </a:rPr>
              <a:t>Clostridium tetani</a:t>
            </a:r>
          </a:p>
          <a:p>
            <a:pPr>
              <a:buClr>
                <a:srgbClr val="FF3399"/>
              </a:buClr>
              <a:buNone/>
            </a:pPr>
            <a:r>
              <a:rPr lang="en-GB" altLang="en-US" sz="2800" dirty="0">
                <a:solidFill>
                  <a:srgbClr val="0070C0"/>
                </a:solidFill>
                <a:latin typeface="Palatino Linotype" panose="02040502050505030304" pitchFamily="18" charset="0"/>
              </a:rPr>
              <a:t>Pertussis</a:t>
            </a:r>
          </a:p>
          <a:p>
            <a:pPr>
              <a:buClr>
                <a:srgbClr val="FF3399"/>
              </a:buClr>
              <a:buNone/>
            </a:pPr>
            <a:r>
              <a:rPr lang="en-GB" altLang="en-US" sz="2800" dirty="0">
                <a:latin typeface="Palatino Linotype" panose="02040502050505030304" pitchFamily="18" charset="0"/>
              </a:rPr>
              <a:t>	toxoid (anatoxin), adhesins</a:t>
            </a:r>
          </a:p>
          <a:p>
            <a:pPr>
              <a:buClr>
                <a:srgbClr val="FF3399"/>
              </a:buClr>
              <a:buNone/>
            </a:pPr>
            <a:r>
              <a:rPr lang="en-GB" altLang="en-US" sz="2800" dirty="0">
                <a:latin typeface="Palatino Linotype" panose="02040502050505030304" pitchFamily="18" charset="0"/>
              </a:rPr>
              <a:t>		</a:t>
            </a:r>
            <a:r>
              <a:rPr lang="en-GB" altLang="en-US" sz="2800" i="1" dirty="0">
                <a:latin typeface="Palatino Linotype" panose="02040502050505030304" pitchFamily="18" charset="0"/>
              </a:rPr>
              <a:t>Bordetella pertussis</a:t>
            </a:r>
          </a:p>
        </p:txBody>
      </p:sp>
      <p:sp>
        <p:nvSpPr>
          <p:cNvPr id="23555" name="Rectangle 2">
            <a:extLst>
              <a:ext uri="{FF2B5EF4-FFF2-40B4-BE49-F238E27FC236}">
                <a16:creationId xmlns:a16="http://schemas.microsoft.com/office/drawing/2014/main" id="{729613D5-1603-440F-2A31-8DDA9693103D}"/>
              </a:ext>
            </a:extLst>
          </p:cNvPr>
          <p:cNvSpPr txBox="1">
            <a:spLocks noChangeArrowheads="1"/>
          </p:cNvSpPr>
          <p:nvPr/>
        </p:nvSpPr>
        <p:spPr bwMode="auto">
          <a:xfrm>
            <a:off x="119741"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Subunit protein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BA1A0509-77E4-8941-8ED3-4264F1E81624}"/>
              </a:ext>
            </a:extLst>
          </p:cNvPr>
          <p:cNvSpPr>
            <a:spLocks noChangeArrowheads="1"/>
          </p:cNvSpPr>
          <p:nvPr/>
        </p:nvSpPr>
        <p:spPr bwMode="auto">
          <a:xfrm>
            <a:off x="334738" y="1707470"/>
            <a:ext cx="8659813" cy="3847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spcBef>
                <a:spcPct val="0"/>
              </a:spcBef>
              <a:buFontTx/>
              <a:buNone/>
            </a:pPr>
            <a:r>
              <a:rPr lang="en-GB" altLang="en-US" sz="2400" dirty="0">
                <a:latin typeface="Palatino Linotype" panose="02040502050505030304" pitchFamily="18" charset="0"/>
              </a:rPr>
              <a:t>Toxoids are chemically and temperature-modified bacterial toxins that have </a:t>
            </a:r>
            <a:r>
              <a:rPr lang="en-GB" altLang="en-US" sz="2400" dirty="0">
                <a:solidFill>
                  <a:srgbClr val="0070C0"/>
                </a:solidFill>
                <a:latin typeface="Palatino Linotype" panose="02040502050505030304" pitchFamily="18" charset="0"/>
              </a:rPr>
              <a:t>lost their toxicity </a:t>
            </a:r>
            <a:r>
              <a:rPr lang="en-GB" altLang="en-US" sz="2400" dirty="0">
                <a:latin typeface="Palatino Linotype" panose="02040502050505030304" pitchFamily="18" charset="0"/>
              </a:rPr>
              <a:t>and </a:t>
            </a:r>
            <a:r>
              <a:rPr lang="en-GB" altLang="en-US" sz="2400" dirty="0">
                <a:solidFill>
                  <a:srgbClr val="00B050"/>
                </a:solidFill>
                <a:latin typeface="Palatino Linotype" panose="02040502050505030304" pitchFamily="18" charset="0"/>
              </a:rPr>
              <a:t>retained their antigenicity</a:t>
            </a:r>
            <a:r>
              <a:rPr lang="en-GB" altLang="en-US" sz="2400" dirty="0">
                <a:latin typeface="Palatino Linotype" panose="02040502050505030304" pitchFamily="18" charset="0"/>
              </a:rPr>
              <a:t> (diphtheria, tetanus, pertussis).</a:t>
            </a:r>
          </a:p>
          <a:p>
            <a:pPr eaLnBrk="1" hangingPunct="1">
              <a:spcBef>
                <a:spcPct val="0"/>
              </a:spcBef>
              <a:buFontTx/>
              <a:buNone/>
            </a:pPr>
            <a:endParaRPr lang="en-GB" altLang="en-US" sz="2400" dirty="0">
              <a:latin typeface="Palatino Linotype" panose="02040502050505030304" pitchFamily="18" charset="0"/>
            </a:endParaRPr>
          </a:p>
          <a:p>
            <a:pPr eaLnBrk="1" hangingPunct="1">
              <a:spcBef>
                <a:spcPct val="0"/>
              </a:spcBef>
              <a:buFontTx/>
              <a:buNone/>
            </a:pPr>
            <a:r>
              <a:rPr lang="en-GB" altLang="en-US" sz="2400" dirty="0">
                <a:latin typeface="Palatino Linotype" panose="02040502050505030304" pitchFamily="18" charset="0"/>
              </a:rPr>
              <a:t>Since toxoids have fewer antigenic determinants, effective immunization requires </a:t>
            </a:r>
            <a:r>
              <a:rPr lang="en-GB" altLang="en-US" sz="2400" dirty="0">
                <a:solidFill>
                  <a:srgbClr val="0070C0"/>
                </a:solidFill>
                <a:latin typeface="Palatino Linotype" panose="02040502050505030304" pitchFamily="18" charset="0"/>
              </a:rPr>
              <a:t>repeated doses of vaccination </a:t>
            </a:r>
            <a:r>
              <a:rPr lang="en-GB" altLang="en-US" sz="2400" dirty="0">
                <a:latin typeface="Palatino Linotype" panose="02040502050505030304" pitchFamily="18" charset="0"/>
              </a:rPr>
              <a:t>in childhood, as well as revaccination every 10 years throughout life.</a:t>
            </a:r>
            <a:endParaRPr lang="ru-RU" altLang="en-US" sz="2400" dirty="0">
              <a:latin typeface="Palatino Linotype" panose="02040502050505030304" pitchFamily="18" charset="0"/>
            </a:endParaRPr>
          </a:p>
          <a:p>
            <a:pPr eaLnBrk="1" hangingPunct="1">
              <a:spcBef>
                <a:spcPct val="0"/>
              </a:spcBef>
              <a:buFontTx/>
              <a:buNone/>
            </a:pPr>
            <a:endParaRPr lang="ru-RU" altLang="en-US" sz="2400" dirty="0">
              <a:latin typeface="Palatino Linotype" panose="02040502050505030304" pitchFamily="18" charset="0"/>
            </a:endParaRPr>
          </a:p>
          <a:p>
            <a:pPr eaLnBrk="1" hangingPunct="1">
              <a:spcBef>
                <a:spcPct val="0"/>
              </a:spcBef>
              <a:buFontTx/>
              <a:buNone/>
            </a:pPr>
            <a:endParaRPr lang="en-US" altLang="en-US" sz="2800" i="1" dirty="0">
              <a:latin typeface="Palatino Linotype" panose="02040502050505030304" pitchFamily="18" charset="0"/>
            </a:endParaRPr>
          </a:p>
        </p:txBody>
      </p:sp>
      <p:sp>
        <p:nvSpPr>
          <p:cNvPr id="24579" name="Rectangle 2">
            <a:extLst>
              <a:ext uri="{FF2B5EF4-FFF2-40B4-BE49-F238E27FC236}">
                <a16:creationId xmlns:a16="http://schemas.microsoft.com/office/drawing/2014/main" id="{DF7B9DE6-9E76-10BF-9957-5A16B81710A9}"/>
              </a:ext>
            </a:extLst>
          </p:cNvPr>
          <p:cNvSpPr txBox="1">
            <a:spLocks noChangeArrowheads="1"/>
          </p:cNvSpPr>
          <p:nvPr/>
        </p:nvSpPr>
        <p:spPr bwMode="auto">
          <a:xfrm>
            <a:off x="119742"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Toxoids as antigens in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a:extLst>
              <a:ext uri="{FF2B5EF4-FFF2-40B4-BE49-F238E27FC236}">
                <a16:creationId xmlns:a16="http://schemas.microsoft.com/office/drawing/2014/main" id="{38ADB2EF-7E57-74E1-29F8-0E2DB1379E07}"/>
              </a:ext>
            </a:extLst>
          </p:cNvPr>
          <p:cNvSpPr>
            <a:spLocks noGrp="1" noChangeArrowheads="1"/>
          </p:cNvSpPr>
          <p:nvPr>
            <p:ph type="body" idx="1"/>
          </p:nvPr>
        </p:nvSpPr>
        <p:spPr>
          <a:xfrm>
            <a:off x="718458" y="1252085"/>
            <a:ext cx="7848600" cy="4713287"/>
          </a:xfrm>
        </p:spPr>
        <p:txBody>
          <a:bodyPr>
            <a:normAutofit/>
          </a:bodyPr>
          <a:lstStyle/>
          <a:p>
            <a:pPr marL="609600" indent="-609600">
              <a:buNone/>
            </a:pPr>
            <a:r>
              <a:rPr lang="en-GB" altLang="en-US" sz="2400" dirty="0">
                <a:latin typeface="Palatino Linotype" panose="02040502050505030304" pitchFamily="18" charset="0"/>
              </a:rPr>
              <a:t>In the prevention of infections caused by </a:t>
            </a:r>
            <a:r>
              <a:rPr lang="en-GB" altLang="en-US" sz="2400" dirty="0">
                <a:solidFill>
                  <a:srgbClr val="00B050"/>
                </a:solidFill>
                <a:latin typeface="Palatino Linotype" panose="02040502050505030304" pitchFamily="18" charset="0"/>
              </a:rPr>
              <a:t>encapsulated</a:t>
            </a:r>
            <a:r>
              <a:rPr lang="en-GB" altLang="en-US" sz="2400" dirty="0">
                <a:latin typeface="Palatino Linotype" panose="02040502050505030304" pitchFamily="18" charset="0"/>
              </a:rPr>
              <a:t> bacteria</a:t>
            </a:r>
          </a:p>
          <a:p>
            <a:pPr marL="609600" indent="-609600">
              <a:buNone/>
            </a:pPr>
            <a:endParaRPr lang="en-GB" altLang="en-US" sz="2400" dirty="0">
              <a:latin typeface="Palatino Linotype" panose="02040502050505030304" pitchFamily="18" charset="0"/>
            </a:endParaRPr>
          </a:p>
          <a:p>
            <a:pPr marL="609600" indent="-609600">
              <a:buNone/>
            </a:pPr>
            <a:r>
              <a:rPr lang="en-GB" altLang="en-US" sz="2400" dirty="0">
                <a:latin typeface="Palatino Linotype" panose="02040502050505030304" pitchFamily="18" charset="0"/>
              </a:rPr>
              <a:t>Composition: </a:t>
            </a:r>
            <a:r>
              <a:rPr lang="en-GB" altLang="en-US" sz="2400" dirty="0">
                <a:solidFill>
                  <a:srgbClr val="0070C0"/>
                </a:solidFill>
                <a:latin typeface="Palatino Linotype" panose="02040502050505030304" pitchFamily="18" charset="0"/>
              </a:rPr>
              <a:t>capsule polysaccharides</a:t>
            </a:r>
          </a:p>
          <a:p>
            <a:pPr marL="609600" indent="-609600">
              <a:buNone/>
            </a:pPr>
            <a:endParaRPr lang="en-GB" altLang="en-US" sz="2400" dirty="0">
              <a:latin typeface="Palatino Linotype" panose="02040502050505030304" pitchFamily="18" charset="0"/>
            </a:endParaRPr>
          </a:p>
          <a:p>
            <a:pPr marL="990600" lvl="1" indent="-533400">
              <a:buNone/>
            </a:pPr>
            <a:r>
              <a:rPr lang="en-GB" altLang="en-US" sz="2400" dirty="0">
                <a:latin typeface="Palatino Linotype" panose="02040502050505030304" pitchFamily="18" charset="0"/>
              </a:rPr>
              <a:t>	</a:t>
            </a:r>
            <a:r>
              <a:rPr lang="en-GB" altLang="en-US" sz="2400" i="1" dirty="0">
                <a:latin typeface="Palatino Linotype" panose="02040502050505030304" pitchFamily="18" charset="0"/>
              </a:rPr>
              <a:t>Haemophilus influenzae</a:t>
            </a:r>
            <a:r>
              <a:rPr lang="en-GB" altLang="en-US" sz="2400" dirty="0">
                <a:latin typeface="Palatino Linotype" panose="02040502050505030304" pitchFamily="18" charset="0"/>
              </a:rPr>
              <a:t> type b</a:t>
            </a:r>
          </a:p>
          <a:p>
            <a:pPr marL="990600" lvl="1" indent="-533400">
              <a:buNone/>
            </a:pPr>
            <a:r>
              <a:rPr lang="en-GB" altLang="en-US" sz="2400" dirty="0">
                <a:latin typeface="Palatino Linotype" panose="02040502050505030304" pitchFamily="18" charset="0"/>
              </a:rPr>
              <a:t>	</a:t>
            </a:r>
            <a:r>
              <a:rPr lang="en-GB" altLang="en-US" sz="2400" i="1" dirty="0">
                <a:latin typeface="Palatino Linotype" panose="02040502050505030304" pitchFamily="18" charset="0"/>
              </a:rPr>
              <a:t>Streptococcus pneumoniae</a:t>
            </a:r>
            <a:r>
              <a:rPr lang="en-GB" altLang="en-US" sz="2400" dirty="0">
                <a:latin typeface="Palatino Linotype" panose="02040502050505030304" pitchFamily="18" charset="0"/>
              </a:rPr>
              <a:t> 23 serotypes</a:t>
            </a:r>
          </a:p>
          <a:p>
            <a:pPr marL="990600" lvl="1" indent="-533400">
              <a:buNone/>
            </a:pPr>
            <a:r>
              <a:rPr lang="en-GB" altLang="en-US" sz="2400" dirty="0">
                <a:latin typeface="Palatino Linotype" panose="02040502050505030304" pitchFamily="18" charset="0"/>
              </a:rPr>
              <a:t>	</a:t>
            </a:r>
            <a:r>
              <a:rPr lang="en-GB" altLang="en-US" sz="2400" i="1" dirty="0">
                <a:latin typeface="Palatino Linotype" panose="02040502050505030304" pitchFamily="18" charset="0"/>
              </a:rPr>
              <a:t>Neisseria meningitidis</a:t>
            </a:r>
            <a:r>
              <a:rPr lang="en-GB" altLang="en-US" sz="2400" dirty="0">
                <a:latin typeface="Palatino Linotype" panose="02040502050505030304" pitchFamily="18" charset="0"/>
              </a:rPr>
              <a:t> 4 serotypes (A, C, Y, W135)</a:t>
            </a:r>
          </a:p>
        </p:txBody>
      </p:sp>
      <p:sp>
        <p:nvSpPr>
          <p:cNvPr id="25603" name="Rectangle 2">
            <a:extLst>
              <a:ext uri="{FF2B5EF4-FFF2-40B4-BE49-F238E27FC236}">
                <a16:creationId xmlns:a16="http://schemas.microsoft.com/office/drawing/2014/main" id="{E554856E-E0F0-45DB-AD27-A2D1DEA2B6A7}"/>
              </a:ext>
            </a:extLst>
          </p:cNvPr>
          <p:cNvSpPr txBox="1">
            <a:spLocks noChangeArrowheads="1"/>
          </p:cNvSpPr>
          <p:nvPr/>
        </p:nvSpPr>
        <p:spPr bwMode="auto">
          <a:xfrm>
            <a:off x="141514"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Subunit polysaccharide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a:extLst>
              <a:ext uri="{FF2B5EF4-FFF2-40B4-BE49-F238E27FC236}">
                <a16:creationId xmlns:a16="http://schemas.microsoft.com/office/drawing/2014/main" id="{00DC2B63-8E7B-39AC-E0A0-78B4AC0F656D}"/>
              </a:ext>
            </a:extLst>
          </p:cNvPr>
          <p:cNvSpPr>
            <a:spLocks noGrp="1" noChangeArrowheads="1"/>
          </p:cNvSpPr>
          <p:nvPr>
            <p:ph type="body" idx="1"/>
          </p:nvPr>
        </p:nvSpPr>
        <p:spPr>
          <a:xfrm>
            <a:off x="653143" y="1469572"/>
            <a:ext cx="7772400" cy="4167188"/>
          </a:xfrm>
        </p:spPr>
        <p:txBody>
          <a:bodyPr>
            <a:normAutofit/>
          </a:bodyPr>
          <a:lstStyle/>
          <a:p>
            <a:pPr>
              <a:lnSpc>
                <a:spcPct val="80000"/>
              </a:lnSpc>
            </a:pPr>
            <a:r>
              <a:rPr lang="en-GB" altLang="en-US" sz="2400" dirty="0">
                <a:solidFill>
                  <a:srgbClr val="00B050"/>
                </a:solidFill>
                <a:latin typeface="Palatino Linotype" panose="02040502050505030304" pitchFamily="18" charset="0"/>
              </a:rPr>
              <a:t>T-independent antigens</a:t>
            </a:r>
            <a:r>
              <a:rPr lang="en-GB" altLang="en-US" sz="2400" dirty="0">
                <a:latin typeface="Palatino Linotype" panose="02040502050505030304" pitchFamily="18" charset="0"/>
              </a:rPr>
              <a:t>: the immune response always has the characteristics of a </a:t>
            </a:r>
            <a:r>
              <a:rPr lang="en-GB" altLang="en-US" sz="2400" dirty="0">
                <a:solidFill>
                  <a:srgbClr val="0070C0"/>
                </a:solidFill>
                <a:latin typeface="Palatino Linotype" panose="02040502050505030304" pitchFamily="18" charset="0"/>
              </a:rPr>
              <a:t>primary</a:t>
            </a:r>
            <a:r>
              <a:rPr lang="en-GB" altLang="en-US" sz="2400" dirty="0">
                <a:latin typeface="Palatino Linotype" panose="02040502050505030304" pitchFamily="18" charset="0"/>
              </a:rPr>
              <a:t> response</a:t>
            </a:r>
          </a:p>
          <a:p>
            <a:pPr>
              <a:lnSpc>
                <a:spcPct val="80000"/>
              </a:lnSpc>
            </a:pPr>
            <a:r>
              <a:rPr lang="en-GB" altLang="en-US" sz="2400" dirty="0">
                <a:solidFill>
                  <a:srgbClr val="0070C0"/>
                </a:solidFill>
                <a:latin typeface="Palatino Linotype" panose="02040502050505030304" pitchFamily="18" charset="0"/>
              </a:rPr>
              <a:t>Missing</a:t>
            </a:r>
            <a:r>
              <a:rPr lang="en-GB" altLang="en-US" sz="2400" dirty="0">
                <a:latin typeface="Palatino Linotype" panose="02040502050505030304" pitchFamily="18" charset="0"/>
              </a:rPr>
              <a:t>:</a:t>
            </a:r>
          </a:p>
          <a:p>
            <a:pPr lvl="1">
              <a:lnSpc>
                <a:spcPct val="80000"/>
              </a:lnSpc>
            </a:pPr>
            <a:r>
              <a:rPr lang="en-GB" altLang="en-US" sz="2200" dirty="0">
                <a:latin typeface="Palatino Linotype" panose="02040502050505030304" pitchFamily="18" charset="0"/>
              </a:rPr>
              <a:t>stimulation of T lymphocytes, i.e. cooperation of T - B lymphocytes;</a:t>
            </a:r>
          </a:p>
          <a:p>
            <a:pPr lvl="1">
              <a:lnSpc>
                <a:spcPct val="80000"/>
              </a:lnSpc>
            </a:pPr>
            <a:r>
              <a:rPr lang="en-GB" altLang="en-US" sz="2200" dirty="0">
                <a:latin typeface="Palatino Linotype" panose="02040502050505030304" pitchFamily="18" charset="0"/>
              </a:rPr>
              <a:t>Ig class switch;</a:t>
            </a:r>
          </a:p>
          <a:p>
            <a:pPr lvl="1">
              <a:lnSpc>
                <a:spcPct val="80000"/>
              </a:lnSpc>
            </a:pPr>
            <a:r>
              <a:rPr lang="en-GB" altLang="en-US" sz="2200" dirty="0">
                <a:latin typeface="Palatino Linotype" panose="02040502050505030304" pitchFamily="18" charset="0"/>
              </a:rPr>
              <a:t>maturation of immune response affinity;</a:t>
            </a:r>
          </a:p>
          <a:p>
            <a:pPr lvl="1">
              <a:lnSpc>
                <a:spcPct val="80000"/>
              </a:lnSpc>
            </a:pPr>
            <a:r>
              <a:rPr lang="en-GB" altLang="en-US" sz="2200" dirty="0">
                <a:latin typeface="Palatino Linotype" panose="02040502050505030304" pitchFamily="18" charset="0"/>
              </a:rPr>
              <a:t>immune memory;</a:t>
            </a:r>
            <a:endParaRPr lang="sr-Cyrl-CS" altLang="en-US" sz="2200" dirty="0">
              <a:latin typeface="Palatino Linotype" panose="02040502050505030304" pitchFamily="18" charset="0"/>
            </a:endParaRPr>
          </a:p>
        </p:txBody>
      </p:sp>
      <p:sp>
        <p:nvSpPr>
          <p:cNvPr id="26627" name="Rectangle 2">
            <a:extLst>
              <a:ext uri="{FF2B5EF4-FFF2-40B4-BE49-F238E27FC236}">
                <a16:creationId xmlns:a16="http://schemas.microsoft.com/office/drawing/2014/main" id="{42B22ACF-AB7E-1BCB-6FC6-25CACB53385C}"/>
              </a:ext>
            </a:extLst>
          </p:cNvPr>
          <p:cNvSpPr txBox="1">
            <a:spLocks noChangeArrowheads="1"/>
          </p:cNvSpPr>
          <p:nvPr/>
        </p:nvSpPr>
        <p:spPr bwMode="auto">
          <a:xfrm>
            <a:off x="97970"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Polysaccharides as antigens in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a:extLst>
              <a:ext uri="{FF2B5EF4-FFF2-40B4-BE49-F238E27FC236}">
                <a16:creationId xmlns:a16="http://schemas.microsoft.com/office/drawing/2014/main" id="{87E98857-EB0F-8F7F-4C76-75F19F95277E}"/>
              </a:ext>
            </a:extLst>
          </p:cNvPr>
          <p:cNvSpPr>
            <a:spLocks noGrp="1" noChangeArrowheads="1"/>
          </p:cNvSpPr>
          <p:nvPr>
            <p:ph type="body" idx="1"/>
          </p:nvPr>
        </p:nvSpPr>
        <p:spPr>
          <a:xfrm>
            <a:off x="511857" y="1534885"/>
            <a:ext cx="8207375" cy="4114800"/>
          </a:xfrm>
        </p:spPr>
        <p:txBody>
          <a:bodyPr/>
          <a:lstStyle/>
          <a:p>
            <a:pPr algn="ctr">
              <a:buFontTx/>
              <a:buNone/>
            </a:pPr>
            <a:r>
              <a:rPr lang="en-GB" altLang="en-US" sz="2400" dirty="0">
                <a:solidFill>
                  <a:srgbClr val="000099"/>
                </a:solidFill>
                <a:latin typeface="Palatino Linotype" panose="02040502050505030304" pitchFamily="18" charset="0"/>
              </a:rPr>
              <a:t>polysaccharide Ag + protein carrier</a:t>
            </a:r>
          </a:p>
          <a:p>
            <a:pPr algn="ctr">
              <a:buFontTx/>
              <a:buNone/>
            </a:pPr>
            <a:endParaRPr lang="en-GB" altLang="en-US" sz="2400" dirty="0">
              <a:latin typeface="Palatino Linotype" panose="02040502050505030304" pitchFamily="18" charset="0"/>
            </a:endParaRPr>
          </a:p>
          <a:p>
            <a:pPr algn="ctr">
              <a:buFontTx/>
              <a:buNone/>
            </a:pPr>
            <a:r>
              <a:rPr lang="en-GB" altLang="en-US" sz="2400" dirty="0">
                <a:latin typeface="Palatino Linotype" panose="02040502050505030304" pitchFamily="18" charset="0"/>
              </a:rPr>
              <a:t>protein carriers:</a:t>
            </a:r>
          </a:p>
          <a:p>
            <a:pPr algn="ctr">
              <a:buFontTx/>
              <a:buNone/>
            </a:pPr>
            <a:r>
              <a:rPr lang="en-GB" altLang="en-US" sz="2400" dirty="0">
                <a:latin typeface="Palatino Linotype" panose="02040502050505030304" pitchFamily="18" charset="0"/>
              </a:rPr>
              <a:t>- toxoid of C. diphtheriae toxin-</a:t>
            </a:r>
          </a:p>
          <a:p>
            <a:pPr algn="ctr">
              <a:buFontTx/>
              <a:buNone/>
            </a:pPr>
            <a:r>
              <a:rPr lang="en-GB" altLang="en-US" sz="2400" dirty="0">
                <a:latin typeface="Palatino Linotype" panose="02040502050505030304" pitchFamily="18" charset="0"/>
              </a:rPr>
              <a:t> toxoid of C. tetani toxin</a:t>
            </a:r>
          </a:p>
        </p:txBody>
      </p:sp>
      <p:sp>
        <p:nvSpPr>
          <p:cNvPr id="25606" name="Rectangle 6">
            <a:extLst>
              <a:ext uri="{FF2B5EF4-FFF2-40B4-BE49-F238E27FC236}">
                <a16:creationId xmlns:a16="http://schemas.microsoft.com/office/drawing/2014/main" id="{F1D5A0D3-D169-F5B0-53EC-B3641AAA0B1A}"/>
              </a:ext>
            </a:extLst>
          </p:cNvPr>
          <p:cNvSpPr>
            <a:spLocks noChangeArrowheads="1"/>
          </p:cNvSpPr>
          <p:nvPr/>
        </p:nvSpPr>
        <p:spPr bwMode="auto">
          <a:xfrm>
            <a:off x="511856" y="1458685"/>
            <a:ext cx="8064500" cy="762000"/>
          </a:xfrm>
          <a:prstGeom prst="rect">
            <a:avLst/>
          </a:prstGeom>
          <a:noFill/>
          <a:ln w="762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spcBef>
                <a:spcPct val="0"/>
              </a:spcBef>
              <a:buFontTx/>
              <a:buNone/>
            </a:pPr>
            <a:endParaRPr lang="en-US" altLang="en-US" sz="2400" dirty="0">
              <a:latin typeface="Palatino Linotype" panose="02040502050505030304" pitchFamily="18" charset="0"/>
            </a:endParaRPr>
          </a:p>
        </p:txBody>
      </p:sp>
      <p:sp>
        <p:nvSpPr>
          <p:cNvPr id="27652" name="Rectangle 2">
            <a:extLst>
              <a:ext uri="{FF2B5EF4-FFF2-40B4-BE49-F238E27FC236}">
                <a16:creationId xmlns:a16="http://schemas.microsoft.com/office/drawing/2014/main" id="{61C84F61-095C-57C8-BBD0-828211856799}"/>
              </a:ext>
            </a:extLst>
          </p:cNvPr>
          <p:cNvSpPr txBox="1">
            <a:spLocks noChangeArrowheads="1"/>
          </p:cNvSpPr>
          <p:nvPr/>
        </p:nvSpPr>
        <p:spPr bwMode="auto">
          <a:xfrm>
            <a:off x="195941"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Subunit conjugate vaccines</a:t>
            </a:r>
            <a:endParaRPr lang="en-GB" altLang="en-US" sz="2800" b="1" dirty="0">
              <a:solidFill>
                <a:srgbClr val="00B0F0"/>
              </a:solidFill>
              <a:latin typeface="Palatino Linotype" panose="0204050205050503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5606"/>
                                        </p:tgtEl>
                                        <p:attrNameLst>
                                          <p:attrName>style.visibility</p:attrName>
                                        </p:attrNameLst>
                                      </p:cBhvr>
                                      <p:to>
                                        <p:strVal val="visible"/>
                                      </p:to>
                                    </p:set>
                                    <p:animEffect transition="in" filter="dissolve">
                                      <p:cBhvr>
                                        <p:cTn id="7" dur="500"/>
                                        <p:tgtEl>
                                          <p:spTgt spid="25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a:extLst>
              <a:ext uri="{FF2B5EF4-FFF2-40B4-BE49-F238E27FC236}">
                <a16:creationId xmlns:a16="http://schemas.microsoft.com/office/drawing/2014/main" id="{31A7DCC6-C8EC-B417-5DA2-5A2F942DC688}"/>
              </a:ext>
            </a:extLst>
          </p:cNvPr>
          <p:cNvSpPr>
            <a:spLocks noGrp="1" noChangeArrowheads="1"/>
          </p:cNvSpPr>
          <p:nvPr>
            <p:ph type="body" idx="1"/>
          </p:nvPr>
        </p:nvSpPr>
        <p:spPr>
          <a:xfrm>
            <a:off x="674912" y="1970540"/>
            <a:ext cx="7772400" cy="3646487"/>
          </a:xfrm>
        </p:spPr>
        <p:txBody>
          <a:bodyPr>
            <a:normAutofit lnSpcReduction="10000"/>
          </a:bodyPr>
          <a:lstStyle/>
          <a:p>
            <a:pPr algn="ctr">
              <a:buFontTx/>
              <a:buNone/>
            </a:pPr>
            <a:r>
              <a:rPr lang="en-GB" altLang="en-US" sz="2800" dirty="0">
                <a:latin typeface="Palatino Linotype" panose="02040502050505030304" pitchFamily="18" charset="0"/>
              </a:rPr>
              <a:t>In the prevention of infections that cause:</a:t>
            </a:r>
            <a:endParaRPr lang="sr-Cyrl-CS" altLang="en-US" sz="2800" dirty="0">
              <a:latin typeface="Palatino Linotype" panose="02040502050505030304" pitchFamily="18" charset="0"/>
            </a:endParaRPr>
          </a:p>
          <a:p>
            <a:pPr algn="ctr">
              <a:buFontTx/>
              <a:buNone/>
            </a:pPr>
            <a:r>
              <a:rPr lang="en-GB" altLang="en-US" sz="2800" i="1" dirty="0">
                <a:latin typeface="Palatino Linotype" panose="02040502050505030304" pitchFamily="18" charset="0"/>
              </a:rPr>
              <a:t>Haemophilus influenzae</a:t>
            </a:r>
            <a:r>
              <a:rPr lang="en-GB" altLang="en-US" sz="2800" dirty="0">
                <a:latin typeface="Palatino Linotype" panose="02040502050505030304" pitchFamily="18" charset="0"/>
              </a:rPr>
              <a:t> type b</a:t>
            </a:r>
          </a:p>
          <a:p>
            <a:pPr algn="ctr">
              <a:buFontTx/>
              <a:buNone/>
            </a:pPr>
            <a:r>
              <a:rPr lang="en-GB" altLang="en-US" sz="2800" dirty="0">
                <a:latin typeface="Palatino Linotype" panose="02040502050505030304" pitchFamily="18" charset="0"/>
              </a:rPr>
              <a:t>		</a:t>
            </a:r>
            <a:r>
              <a:rPr lang="en-GB" altLang="en-US" sz="2400" dirty="0">
                <a:latin typeface="Palatino Linotype" panose="02040502050505030304" pitchFamily="18" charset="0"/>
              </a:rPr>
              <a:t> illness 95-100%</a:t>
            </a:r>
          </a:p>
          <a:p>
            <a:pPr algn="ctr">
              <a:buFontTx/>
              <a:buNone/>
            </a:pPr>
            <a:r>
              <a:rPr lang="en-GB" altLang="en-US" sz="2800" i="1" dirty="0">
                <a:latin typeface="Palatino Linotype" panose="02040502050505030304" pitchFamily="18" charset="0"/>
              </a:rPr>
              <a:t>Streptococcus pneumoniae</a:t>
            </a:r>
            <a:r>
              <a:rPr lang="en-GB" altLang="en-US" sz="2800" dirty="0">
                <a:latin typeface="Palatino Linotype" panose="02040502050505030304" pitchFamily="18" charset="0"/>
              </a:rPr>
              <a:t> - 7 serotypes</a:t>
            </a:r>
          </a:p>
          <a:p>
            <a:pPr algn="ctr">
              <a:buFontTx/>
              <a:buNone/>
            </a:pPr>
            <a:r>
              <a:rPr lang="en-GB" altLang="en-US" sz="2800" dirty="0">
                <a:latin typeface="Palatino Linotype" panose="02040502050505030304" pitchFamily="18" charset="0"/>
              </a:rPr>
              <a:t>		</a:t>
            </a:r>
            <a:r>
              <a:rPr lang="en-GB" altLang="en-US" sz="2400" dirty="0">
                <a:latin typeface="Palatino Linotype" panose="02040502050505030304" pitchFamily="18" charset="0"/>
              </a:rPr>
              <a:t> illness 95%</a:t>
            </a:r>
          </a:p>
          <a:p>
            <a:pPr algn="ctr">
              <a:buFontTx/>
              <a:buNone/>
            </a:pPr>
            <a:r>
              <a:rPr lang="en-GB" altLang="en-US" sz="2800" i="1" dirty="0">
                <a:latin typeface="Palatino Linotype" panose="02040502050505030304" pitchFamily="18" charset="0"/>
              </a:rPr>
              <a:t>Neisseria meningitidis</a:t>
            </a:r>
            <a:r>
              <a:rPr lang="en-GB" altLang="en-US" sz="2800" dirty="0">
                <a:latin typeface="Palatino Linotype" panose="02040502050505030304" pitchFamily="18" charset="0"/>
              </a:rPr>
              <a:t> - 2 serotypes</a:t>
            </a:r>
          </a:p>
          <a:p>
            <a:pPr algn="ctr">
              <a:buFontTx/>
              <a:buNone/>
            </a:pPr>
            <a:r>
              <a:rPr lang="en-GB" altLang="en-US" sz="2800" dirty="0">
                <a:latin typeface="Palatino Linotype" panose="02040502050505030304" pitchFamily="18" charset="0"/>
              </a:rPr>
              <a:t>		</a:t>
            </a:r>
            <a:r>
              <a:rPr lang="en-GB" altLang="en-US" sz="2400" dirty="0">
                <a:latin typeface="Palatino Linotype" panose="02040502050505030304" pitchFamily="18" charset="0"/>
              </a:rPr>
              <a:t> illness 92%</a:t>
            </a:r>
          </a:p>
          <a:p>
            <a:pPr algn="ctr">
              <a:buFontTx/>
              <a:buNone/>
            </a:pPr>
            <a:endParaRPr lang="en-GB" altLang="en-US" sz="2800" dirty="0">
              <a:solidFill>
                <a:srgbClr val="000099"/>
              </a:solidFill>
              <a:latin typeface="Palatino Linotype" panose="02040502050505030304" pitchFamily="18" charset="0"/>
            </a:endParaRPr>
          </a:p>
        </p:txBody>
      </p:sp>
      <p:sp>
        <p:nvSpPr>
          <p:cNvPr id="27654" name="AutoShape 6">
            <a:extLst>
              <a:ext uri="{FF2B5EF4-FFF2-40B4-BE49-F238E27FC236}">
                <a16:creationId xmlns:a16="http://schemas.microsoft.com/office/drawing/2014/main" id="{85C18A7D-4D0F-A358-3B88-94D494C79E8C}"/>
              </a:ext>
            </a:extLst>
          </p:cNvPr>
          <p:cNvSpPr>
            <a:spLocks noChangeArrowheads="1"/>
          </p:cNvSpPr>
          <p:nvPr/>
        </p:nvSpPr>
        <p:spPr bwMode="auto">
          <a:xfrm>
            <a:off x="2590800" y="2971800"/>
            <a:ext cx="533400" cy="457200"/>
          </a:xfrm>
          <a:prstGeom prst="downArrow">
            <a:avLst>
              <a:gd name="adj1" fmla="val 50000"/>
              <a:gd name="adj2" fmla="val 25000"/>
            </a:avLst>
          </a:prstGeom>
          <a:solidFill>
            <a:srgbClr val="CC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spcBef>
                <a:spcPct val="0"/>
              </a:spcBef>
              <a:buFontTx/>
              <a:buNone/>
            </a:pPr>
            <a:endParaRPr lang="en-US" altLang="en-US" sz="1800">
              <a:latin typeface="Arial" panose="020B0604020202020204" pitchFamily="34" charset="0"/>
            </a:endParaRPr>
          </a:p>
        </p:txBody>
      </p:sp>
      <p:sp>
        <p:nvSpPr>
          <p:cNvPr id="27655" name="AutoShape 7">
            <a:extLst>
              <a:ext uri="{FF2B5EF4-FFF2-40B4-BE49-F238E27FC236}">
                <a16:creationId xmlns:a16="http://schemas.microsoft.com/office/drawing/2014/main" id="{63E0A382-E0EE-2661-B359-F9D92130DF76}"/>
              </a:ext>
            </a:extLst>
          </p:cNvPr>
          <p:cNvSpPr>
            <a:spLocks noChangeArrowheads="1"/>
          </p:cNvSpPr>
          <p:nvPr/>
        </p:nvSpPr>
        <p:spPr bwMode="auto">
          <a:xfrm>
            <a:off x="2590800" y="4076700"/>
            <a:ext cx="533400" cy="457200"/>
          </a:xfrm>
          <a:prstGeom prst="downArrow">
            <a:avLst>
              <a:gd name="adj1" fmla="val 50000"/>
              <a:gd name="adj2" fmla="val 25000"/>
            </a:avLst>
          </a:prstGeom>
          <a:solidFill>
            <a:srgbClr val="CC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spcBef>
                <a:spcPct val="0"/>
              </a:spcBef>
              <a:buFontTx/>
              <a:buNone/>
            </a:pPr>
            <a:endParaRPr lang="en-US" altLang="en-US" sz="1800">
              <a:latin typeface="Arial" panose="020B0604020202020204" pitchFamily="34" charset="0"/>
            </a:endParaRPr>
          </a:p>
        </p:txBody>
      </p:sp>
      <p:sp>
        <p:nvSpPr>
          <p:cNvPr id="27656" name="AutoShape 8">
            <a:extLst>
              <a:ext uri="{FF2B5EF4-FFF2-40B4-BE49-F238E27FC236}">
                <a16:creationId xmlns:a16="http://schemas.microsoft.com/office/drawing/2014/main" id="{EC4E6701-8D91-F32A-D016-8F8ED52DC788}"/>
              </a:ext>
            </a:extLst>
          </p:cNvPr>
          <p:cNvSpPr>
            <a:spLocks noChangeArrowheads="1"/>
          </p:cNvSpPr>
          <p:nvPr/>
        </p:nvSpPr>
        <p:spPr bwMode="auto">
          <a:xfrm>
            <a:off x="2590800" y="5084763"/>
            <a:ext cx="533400" cy="457200"/>
          </a:xfrm>
          <a:prstGeom prst="downArrow">
            <a:avLst>
              <a:gd name="adj1" fmla="val 50000"/>
              <a:gd name="adj2" fmla="val 25000"/>
            </a:avLst>
          </a:prstGeom>
          <a:solidFill>
            <a:srgbClr val="CC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spcBef>
                <a:spcPct val="0"/>
              </a:spcBef>
              <a:buFontTx/>
              <a:buNone/>
            </a:pPr>
            <a:endParaRPr lang="en-US" altLang="en-US" sz="1800">
              <a:latin typeface="Arial" panose="020B0604020202020204" pitchFamily="34" charset="0"/>
            </a:endParaRPr>
          </a:p>
        </p:txBody>
      </p:sp>
      <p:sp>
        <p:nvSpPr>
          <p:cNvPr id="28678" name="Rectangle 2">
            <a:extLst>
              <a:ext uri="{FF2B5EF4-FFF2-40B4-BE49-F238E27FC236}">
                <a16:creationId xmlns:a16="http://schemas.microsoft.com/office/drawing/2014/main" id="{103A7A99-1DDE-067E-92BD-21B65E1ABF9B}"/>
              </a:ext>
            </a:extLst>
          </p:cNvPr>
          <p:cNvSpPr txBox="1">
            <a:spLocks noChangeArrowheads="1"/>
          </p:cNvSpPr>
          <p:nvPr/>
        </p:nvSpPr>
        <p:spPr bwMode="auto">
          <a:xfrm>
            <a:off x="152399"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Subunit conjugate vaccines</a:t>
            </a:r>
            <a:endParaRPr lang="en-GB" altLang="en-US" sz="2800" b="1" dirty="0">
              <a:solidFill>
                <a:srgbClr val="00B0F0"/>
              </a:solidFill>
              <a:latin typeface="Palatino Linotype" panose="0204050205050503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1000"/>
                                  </p:stCondLst>
                                  <p:childTnLst>
                                    <p:set>
                                      <p:cBhvr>
                                        <p:cTn id="6" dur="1" fill="hold">
                                          <p:stCondLst>
                                            <p:cond delay="0"/>
                                          </p:stCondLst>
                                        </p:cTn>
                                        <p:tgtEl>
                                          <p:spTgt spid="27654"/>
                                        </p:tgtEl>
                                        <p:attrNameLst>
                                          <p:attrName>style.visibility</p:attrName>
                                        </p:attrNameLst>
                                      </p:cBhvr>
                                      <p:to>
                                        <p:strVal val="visible"/>
                                      </p:to>
                                    </p:set>
                                    <p:animEffect transition="in" filter="checkerboard(across)">
                                      <p:cBhvr>
                                        <p:cTn id="7" dur="500"/>
                                        <p:tgtEl>
                                          <p:spTgt spid="27654"/>
                                        </p:tgtEl>
                                      </p:cBhvr>
                                    </p:animEffect>
                                  </p:childTnLst>
                                </p:cTn>
                              </p:par>
                            </p:childTnLst>
                          </p:cTn>
                        </p:par>
                        <p:par>
                          <p:cTn id="8" fill="hold" nodeType="afterGroup">
                            <p:stCondLst>
                              <p:cond delay="1500"/>
                            </p:stCondLst>
                            <p:childTnLst>
                              <p:par>
                                <p:cTn id="9" presetID="5" presetClass="entr" presetSubtype="10" fill="hold" nodeType="afterEffect">
                                  <p:stCondLst>
                                    <p:cond delay="1000"/>
                                  </p:stCondLst>
                                  <p:childTnLst>
                                    <p:set>
                                      <p:cBhvr>
                                        <p:cTn id="10" dur="1" fill="hold">
                                          <p:stCondLst>
                                            <p:cond delay="0"/>
                                          </p:stCondLst>
                                        </p:cTn>
                                        <p:tgtEl>
                                          <p:spTgt spid="27655"/>
                                        </p:tgtEl>
                                        <p:attrNameLst>
                                          <p:attrName>style.visibility</p:attrName>
                                        </p:attrNameLst>
                                      </p:cBhvr>
                                      <p:to>
                                        <p:strVal val="visible"/>
                                      </p:to>
                                    </p:set>
                                    <p:animEffect transition="in" filter="checkerboard(across)">
                                      <p:cBhvr>
                                        <p:cTn id="11" dur="500"/>
                                        <p:tgtEl>
                                          <p:spTgt spid="27655"/>
                                        </p:tgtEl>
                                      </p:cBhvr>
                                    </p:animEffect>
                                  </p:childTnLst>
                                </p:cTn>
                              </p:par>
                            </p:childTnLst>
                          </p:cTn>
                        </p:par>
                        <p:par>
                          <p:cTn id="12" fill="hold" nodeType="afterGroup">
                            <p:stCondLst>
                              <p:cond delay="3000"/>
                            </p:stCondLst>
                            <p:childTnLst>
                              <p:par>
                                <p:cTn id="13" presetID="5" presetClass="entr" presetSubtype="5" fill="hold" nodeType="afterEffect">
                                  <p:stCondLst>
                                    <p:cond delay="1000"/>
                                  </p:stCondLst>
                                  <p:childTnLst>
                                    <p:set>
                                      <p:cBhvr>
                                        <p:cTn id="14" dur="1" fill="hold">
                                          <p:stCondLst>
                                            <p:cond delay="0"/>
                                          </p:stCondLst>
                                        </p:cTn>
                                        <p:tgtEl>
                                          <p:spTgt spid="27656"/>
                                        </p:tgtEl>
                                        <p:attrNameLst>
                                          <p:attrName>style.visibility</p:attrName>
                                        </p:attrNameLst>
                                      </p:cBhvr>
                                      <p:to>
                                        <p:strVal val="visible"/>
                                      </p:to>
                                    </p:set>
                                    <p:animEffect transition="in" filter="checkerboard(down)">
                                      <p:cBhvr>
                                        <p:cTn id="15" dur="500"/>
                                        <p:tgtEl>
                                          <p:spTgt spid="27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4140609464"/>
              </p:ext>
            </p:extLst>
          </p:nvPr>
        </p:nvGraphicFramePr>
        <p:xfrm>
          <a:off x="343380" y="1461526"/>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itle 1">
            <a:extLst>
              <a:ext uri="{FF2B5EF4-FFF2-40B4-BE49-F238E27FC236}">
                <a16:creationId xmlns:a16="http://schemas.microsoft.com/office/drawing/2014/main" id="{A296DB96-B0E3-27FB-D608-25DF378F8C1E}"/>
              </a:ext>
            </a:extLst>
          </p:cNvPr>
          <p:cNvSpPr txBox="1">
            <a:spLocks/>
          </p:cNvSpPr>
          <p:nvPr/>
        </p:nvSpPr>
        <p:spPr>
          <a:xfrm>
            <a:off x="142043"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i="1" dirty="0">
                <a:latin typeface="Palatino Linotype" panose="02040502050505030304" pitchFamily="18" charset="0"/>
              </a:rPr>
              <a:t>Immune response</a:t>
            </a:r>
            <a:endParaRPr lang="en-GB" sz="3000" i="1" dirty="0">
              <a:latin typeface="Palatino Linotype" panose="02040502050505030304" pitchFamily="18" charset="0"/>
            </a:endParaRPr>
          </a:p>
        </p:txBody>
      </p:sp>
    </p:spTree>
    <p:extLst>
      <p:ext uri="{BB962C8B-B14F-4D97-AF65-F5344CB8AC3E}">
        <p14:creationId xmlns:p14="http://schemas.microsoft.com/office/powerpoint/2010/main" val="956779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59DE9B2B-0DD2-BC72-9F8B-803CCECB3831}"/>
              </a:ext>
            </a:extLst>
          </p:cNvPr>
          <p:cNvSpPr>
            <a:spLocks noChangeArrowheads="1"/>
          </p:cNvSpPr>
          <p:nvPr/>
        </p:nvSpPr>
        <p:spPr bwMode="auto">
          <a:xfrm>
            <a:off x="250371" y="1992086"/>
            <a:ext cx="9144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eaLnBrk="1" hangingPunct="1">
              <a:spcBef>
                <a:spcPct val="0"/>
              </a:spcBef>
              <a:buFontTx/>
              <a:buNone/>
            </a:pPr>
            <a:r>
              <a:rPr lang="en-GB" altLang="en-US" sz="2800" b="1" i="1" dirty="0">
                <a:solidFill>
                  <a:srgbClr val="00B050"/>
                </a:solidFill>
                <a:latin typeface="Palatino Linotype" panose="02040502050505030304" pitchFamily="18" charset="0"/>
              </a:rPr>
              <a:t>They consist of a combination of several toxoids or inactivated pathogens that are administered simultaneously</a:t>
            </a:r>
            <a:endParaRPr lang="en-US" altLang="en-US" sz="2800" b="1" i="1" dirty="0">
              <a:solidFill>
                <a:srgbClr val="00B050"/>
              </a:solidFill>
              <a:latin typeface="Palatino Linotype" panose="02040502050505030304" pitchFamily="18" charset="0"/>
            </a:endParaRPr>
          </a:p>
        </p:txBody>
      </p:sp>
      <p:sp>
        <p:nvSpPr>
          <p:cNvPr id="29699" name="Rectangle 3">
            <a:extLst>
              <a:ext uri="{FF2B5EF4-FFF2-40B4-BE49-F238E27FC236}">
                <a16:creationId xmlns:a16="http://schemas.microsoft.com/office/drawing/2014/main" id="{34EF8CE0-598A-53D3-A378-C028C9766EFA}"/>
              </a:ext>
            </a:extLst>
          </p:cNvPr>
          <p:cNvSpPr>
            <a:spLocks noChangeArrowheads="1"/>
          </p:cNvSpPr>
          <p:nvPr/>
        </p:nvSpPr>
        <p:spPr bwMode="auto">
          <a:xfrm>
            <a:off x="706664" y="3370942"/>
            <a:ext cx="90360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spcBef>
                <a:spcPct val="0"/>
              </a:spcBef>
              <a:buFontTx/>
              <a:buNone/>
            </a:pPr>
            <a:r>
              <a:rPr lang="en-US" altLang="en-US" sz="3600" b="1" dirty="0">
                <a:solidFill>
                  <a:srgbClr val="000099"/>
                </a:solidFill>
                <a:latin typeface="Palatino Linotype" panose="02040502050505030304" pitchFamily="18" charset="0"/>
              </a:rPr>
              <a:t>MMR</a:t>
            </a:r>
            <a:r>
              <a:rPr lang="en-US" altLang="en-US" sz="3600" b="1" dirty="0">
                <a:latin typeface="Palatino Linotype" panose="02040502050505030304" pitchFamily="18" charset="0"/>
              </a:rPr>
              <a:t> – Morbilli, Mumps, Rubella</a:t>
            </a:r>
          </a:p>
          <a:p>
            <a:pPr eaLnBrk="1" hangingPunct="1">
              <a:spcBef>
                <a:spcPct val="0"/>
              </a:spcBef>
              <a:buFontTx/>
              <a:buNone/>
            </a:pPr>
            <a:endParaRPr lang="en-US" altLang="en-US" sz="3600" b="1" dirty="0">
              <a:latin typeface="Palatino Linotype" panose="02040502050505030304" pitchFamily="18" charset="0"/>
            </a:endParaRPr>
          </a:p>
          <a:p>
            <a:pPr eaLnBrk="1" hangingPunct="1">
              <a:spcBef>
                <a:spcPct val="0"/>
              </a:spcBef>
              <a:buFontTx/>
              <a:buNone/>
            </a:pPr>
            <a:r>
              <a:rPr lang="en-US" altLang="en-US" sz="3600" b="1" dirty="0" err="1">
                <a:solidFill>
                  <a:srgbClr val="000099"/>
                </a:solidFill>
                <a:latin typeface="Palatino Linotype" panose="02040502050505030304" pitchFamily="18" charset="0"/>
              </a:rPr>
              <a:t>DiTePer</a:t>
            </a:r>
            <a:r>
              <a:rPr lang="en-US" altLang="en-US" sz="3600" b="1" dirty="0">
                <a:latin typeface="Palatino Linotype" panose="02040502050505030304" pitchFamily="18" charset="0"/>
              </a:rPr>
              <a:t> – </a:t>
            </a:r>
            <a:r>
              <a:rPr lang="en-US" altLang="en-US" sz="3600" b="1" dirty="0" err="1">
                <a:latin typeface="Palatino Linotype" panose="02040502050505030304" pitchFamily="18" charset="0"/>
              </a:rPr>
              <a:t>Diphteria,Tetanus</a:t>
            </a:r>
            <a:r>
              <a:rPr lang="en-US" altLang="en-US" sz="3600" b="1" dirty="0">
                <a:latin typeface="Palatino Linotype" panose="02040502050505030304" pitchFamily="18" charset="0"/>
              </a:rPr>
              <a:t>,</a:t>
            </a:r>
            <a:r>
              <a:rPr lang="sr-Cyrl-CS" altLang="en-US" sz="3600" b="1" dirty="0">
                <a:latin typeface="Palatino Linotype" panose="02040502050505030304" pitchFamily="18" charset="0"/>
              </a:rPr>
              <a:t> </a:t>
            </a:r>
            <a:r>
              <a:rPr lang="en-US" altLang="en-US" sz="3600" b="1" dirty="0">
                <a:latin typeface="Palatino Linotype" panose="02040502050505030304" pitchFamily="18" charset="0"/>
              </a:rPr>
              <a:t>Pertussis</a:t>
            </a:r>
          </a:p>
        </p:txBody>
      </p:sp>
      <p:sp>
        <p:nvSpPr>
          <p:cNvPr id="29700" name="Rectangle 2">
            <a:extLst>
              <a:ext uri="{FF2B5EF4-FFF2-40B4-BE49-F238E27FC236}">
                <a16:creationId xmlns:a16="http://schemas.microsoft.com/office/drawing/2014/main" id="{1289BE53-D1BE-DFEA-4F41-2A16A61041C1}"/>
              </a:ext>
            </a:extLst>
          </p:cNvPr>
          <p:cNvSpPr txBox="1">
            <a:spLocks noChangeArrowheads="1"/>
          </p:cNvSpPr>
          <p:nvPr/>
        </p:nvSpPr>
        <p:spPr bwMode="auto">
          <a:xfrm>
            <a:off x="130627"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2800" b="1" i="1" dirty="0">
                <a:solidFill>
                  <a:srgbClr val="00B0F0"/>
                </a:solidFill>
                <a:latin typeface="Palatino Linotype" panose="02040502050505030304" pitchFamily="18" charset="0"/>
              </a:rPr>
              <a:t>Combined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a:extLst>
              <a:ext uri="{FF2B5EF4-FFF2-40B4-BE49-F238E27FC236}">
                <a16:creationId xmlns:a16="http://schemas.microsoft.com/office/drawing/2014/main" id="{1A98BB43-898B-B477-CCA3-D9986EEE93EA}"/>
              </a:ext>
            </a:extLst>
          </p:cNvPr>
          <p:cNvSpPr>
            <a:spLocks noGrp="1" noChangeArrowheads="1"/>
          </p:cNvSpPr>
          <p:nvPr>
            <p:ph type="body" idx="1"/>
          </p:nvPr>
        </p:nvSpPr>
        <p:spPr>
          <a:xfrm>
            <a:off x="424997" y="736145"/>
            <a:ext cx="8569325" cy="5898572"/>
          </a:xfrm>
        </p:spPr>
        <p:txBody>
          <a:bodyPr>
            <a:noAutofit/>
          </a:bodyPr>
          <a:lstStyle/>
          <a:p>
            <a:pPr lvl="1" algn="ctr">
              <a:lnSpc>
                <a:spcPct val="90000"/>
              </a:lnSpc>
              <a:buFontTx/>
              <a:buNone/>
            </a:pPr>
            <a:r>
              <a:rPr lang="en-GB" altLang="en-US" sz="2400" b="1" i="1" dirty="0">
                <a:solidFill>
                  <a:srgbClr val="00B050"/>
                </a:solidFill>
                <a:latin typeface="Palatino Linotype" panose="02040502050505030304" pitchFamily="18" charset="0"/>
              </a:rPr>
              <a:t>They contain purified antigens obtained by recombinant techniques</a:t>
            </a:r>
            <a:endParaRPr lang="sr-Cyrl-CS" altLang="en-US" sz="2400" b="1" i="1" dirty="0">
              <a:solidFill>
                <a:srgbClr val="00B050"/>
              </a:solidFill>
              <a:latin typeface="Palatino Linotype" panose="02040502050505030304" pitchFamily="18" charset="0"/>
            </a:endParaRPr>
          </a:p>
          <a:p>
            <a:pPr lvl="1">
              <a:lnSpc>
                <a:spcPct val="90000"/>
              </a:lnSpc>
            </a:pPr>
            <a:endParaRPr lang="sr-Cyrl-CS" altLang="en-US" sz="2400" b="1" i="1" dirty="0">
              <a:solidFill>
                <a:srgbClr val="CC0000"/>
              </a:solidFill>
              <a:latin typeface="Palatino Linotype" panose="02040502050505030304" pitchFamily="18" charset="0"/>
            </a:endParaRPr>
          </a:p>
          <a:p>
            <a:pPr lvl="1">
              <a:lnSpc>
                <a:spcPct val="90000"/>
              </a:lnSpc>
            </a:pPr>
            <a:r>
              <a:rPr lang="en-GB" altLang="en-US" sz="2400" i="1" dirty="0">
                <a:solidFill>
                  <a:srgbClr val="000099"/>
                </a:solidFill>
                <a:latin typeface="Palatino Linotype" panose="02040502050505030304" pitchFamily="18" charset="0"/>
              </a:rPr>
              <a:t>In vitro </a:t>
            </a:r>
            <a:r>
              <a:rPr lang="en-GB" altLang="en-US" sz="2400" dirty="0">
                <a:solidFill>
                  <a:srgbClr val="000099"/>
                </a:solidFill>
                <a:latin typeface="Palatino Linotype" panose="02040502050505030304" pitchFamily="18" charset="0"/>
              </a:rPr>
              <a:t>expression of individual genes for protective antigens</a:t>
            </a:r>
          </a:p>
          <a:p>
            <a:pPr lvl="2">
              <a:lnSpc>
                <a:spcPct val="90000"/>
              </a:lnSpc>
            </a:pPr>
            <a:r>
              <a:rPr lang="en-GB" altLang="en-US" sz="2200" dirty="0">
                <a:solidFill>
                  <a:schemeClr val="tx1"/>
                </a:solidFill>
                <a:latin typeface="Palatino Linotype" panose="02040502050505030304" pitchFamily="18" charset="0"/>
              </a:rPr>
              <a:t>Insertion of the gene responsible for the synthesis of the key antigen into the genome of the expression vector (bacteria or yeast)</a:t>
            </a:r>
          </a:p>
          <a:p>
            <a:pPr lvl="2">
              <a:lnSpc>
                <a:spcPct val="90000"/>
              </a:lnSpc>
            </a:pPr>
            <a:r>
              <a:rPr lang="en-GB" altLang="en-US" sz="2200" dirty="0">
                <a:solidFill>
                  <a:schemeClr val="tx1"/>
                </a:solidFill>
                <a:latin typeface="Palatino Linotype" panose="02040502050505030304" pitchFamily="18" charset="0"/>
              </a:rPr>
              <a:t>The cloned vector </a:t>
            </a:r>
            <a:r>
              <a:rPr lang="en-GB" altLang="en-US" sz="2200" i="1" dirty="0">
                <a:solidFill>
                  <a:schemeClr val="tx1"/>
                </a:solidFill>
                <a:latin typeface="Palatino Linotype" panose="02040502050505030304" pitchFamily="18" charset="0"/>
              </a:rPr>
              <a:t>in vitro </a:t>
            </a:r>
            <a:r>
              <a:rPr lang="en-GB" altLang="en-US" sz="2200" dirty="0">
                <a:solidFill>
                  <a:schemeClr val="tx1"/>
                </a:solidFill>
                <a:latin typeface="Palatino Linotype" panose="02040502050505030304" pitchFamily="18" charset="0"/>
              </a:rPr>
              <a:t>produces large amounts of antigen, which is then purified.</a:t>
            </a:r>
          </a:p>
          <a:p>
            <a:pPr lvl="2">
              <a:lnSpc>
                <a:spcPct val="90000"/>
              </a:lnSpc>
            </a:pPr>
            <a:endParaRPr lang="en-GB" altLang="en-US" sz="2200" dirty="0">
              <a:solidFill>
                <a:schemeClr val="tx1"/>
              </a:solidFill>
              <a:latin typeface="Palatino Linotype" panose="02040502050505030304" pitchFamily="18" charset="0"/>
            </a:endParaRPr>
          </a:p>
          <a:p>
            <a:pPr lvl="2">
              <a:lnSpc>
                <a:spcPct val="90000"/>
              </a:lnSpc>
            </a:pPr>
            <a:r>
              <a:rPr lang="en-GB" altLang="en-US" sz="2200" dirty="0">
                <a:solidFill>
                  <a:schemeClr val="tx1"/>
                </a:solidFill>
                <a:latin typeface="Palatino Linotype" panose="02040502050505030304" pitchFamily="18" charset="0"/>
              </a:rPr>
              <a:t>Purified antigen is given as a vaccine</a:t>
            </a:r>
          </a:p>
          <a:p>
            <a:pPr lvl="2">
              <a:lnSpc>
                <a:spcPct val="90000"/>
              </a:lnSpc>
            </a:pPr>
            <a:endParaRPr lang="en-GB" altLang="en-US" sz="2200" dirty="0">
              <a:solidFill>
                <a:schemeClr val="tx1"/>
              </a:solidFill>
              <a:latin typeface="Palatino Linotype" panose="02040502050505030304" pitchFamily="18" charset="0"/>
            </a:endParaRPr>
          </a:p>
          <a:p>
            <a:pPr lvl="2">
              <a:lnSpc>
                <a:spcPct val="90000"/>
              </a:lnSpc>
            </a:pPr>
            <a:r>
              <a:rPr lang="en-GB" altLang="en-US" sz="2200" dirty="0">
                <a:solidFill>
                  <a:schemeClr val="tx1"/>
                </a:solidFill>
                <a:latin typeface="Palatino Linotype" panose="02040502050505030304" pitchFamily="18" charset="0"/>
              </a:rPr>
              <a:t>Current vaccine against hepatitis B virus</a:t>
            </a:r>
          </a:p>
        </p:txBody>
      </p:sp>
      <p:sp>
        <p:nvSpPr>
          <p:cNvPr id="30723" name="Rectangle 2">
            <a:extLst>
              <a:ext uri="{FF2B5EF4-FFF2-40B4-BE49-F238E27FC236}">
                <a16:creationId xmlns:a16="http://schemas.microsoft.com/office/drawing/2014/main" id="{619BF2B0-81F7-46AD-3188-AEB627D16EB1}"/>
              </a:ext>
            </a:extLst>
          </p:cNvPr>
          <p:cNvSpPr txBox="1">
            <a:spLocks noChangeArrowheads="1"/>
          </p:cNvSpPr>
          <p:nvPr/>
        </p:nvSpPr>
        <p:spPr bwMode="auto">
          <a:xfrm>
            <a:off x="119742"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US" altLang="en-US" sz="2800" b="1" i="1" dirty="0">
                <a:solidFill>
                  <a:srgbClr val="00B0F0"/>
                </a:solidFill>
                <a:latin typeface="Palatino Linotype" panose="02040502050505030304" pitchFamily="18" charset="0"/>
              </a:rPr>
              <a:t>Subunit </a:t>
            </a:r>
            <a:r>
              <a:rPr lang="en-GB" altLang="en-US" sz="2800" b="1" i="1" dirty="0">
                <a:solidFill>
                  <a:srgbClr val="00B0F0"/>
                </a:solidFill>
                <a:latin typeface="Palatino Linotype" panose="02040502050505030304" pitchFamily="18" charset="0"/>
              </a:rPr>
              <a:t>recombinant 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A4C58C48-A666-F678-9BBA-EE4ADA06600F}"/>
              </a:ext>
            </a:extLst>
          </p:cNvPr>
          <p:cNvSpPr>
            <a:spLocks noGrp="1" noChangeArrowheads="1"/>
          </p:cNvSpPr>
          <p:nvPr>
            <p:ph type="body" idx="1"/>
          </p:nvPr>
        </p:nvSpPr>
        <p:spPr>
          <a:xfrm>
            <a:off x="489859" y="816428"/>
            <a:ext cx="8062913" cy="5329191"/>
          </a:xfrm>
        </p:spPr>
        <p:txBody>
          <a:bodyPr>
            <a:noAutofit/>
          </a:bodyPr>
          <a:lstStyle/>
          <a:p>
            <a:pPr marL="0" indent="0" algn="ctr">
              <a:lnSpc>
                <a:spcPct val="80000"/>
              </a:lnSpc>
              <a:buNone/>
            </a:pPr>
            <a:r>
              <a:rPr lang="en-GB" altLang="en-US" sz="2400" b="1" dirty="0">
                <a:solidFill>
                  <a:srgbClr val="00B050"/>
                </a:solidFill>
                <a:latin typeface="Palatino Linotype" panose="02040502050505030304" pitchFamily="18" charset="0"/>
              </a:rPr>
              <a:t>Entry of NOT ANTIGEN but GENES of microorganisms</a:t>
            </a:r>
          </a:p>
          <a:p>
            <a:pPr>
              <a:lnSpc>
                <a:spcPct val="80000"/>
              </a:lnSpc>
            </a:pPr>
            <a:endParaRPr lang="en-GB" altLang="en-US" sz="2400" b="1" dirty="0">
              <a:solidFill>
                <a:srgbClr val="CC0000"/>
              </a:solidFill>
              <a:latin typeface="Palatino Linotype" panose="02040502050505030304" pitchFamily="18" charset="0"/>
            </a:endParaRPr>
          </a:p>
          <a:p>
            <a:pPr lvl="1" algn="just">
              <a:lnSpc>
                <a:spcPct val="80000"/>
              </a:lnSpc>
            </a:pPr>
            <a:r>
              <a:rPr lang="en-GB" altLang="en-US" sz="2200" dirty="0">
                <a:solidFill>
                  <a:schemeClr val="tx1"/>
                </a:solidFill>
                <a:latin typeface="Palatino Linotype" panose="02040502050505030304" pitchFamily="18" charset="0"/>
              </a:rPr>
              <a:t>construction of a </a:t>
            </a:r>
            <a:r>
              <a:rPr lang="en-GB" altLang="en-US" sz="2200" dirty="0">
                <a:solidFill>
                  <a:srgbClr val="FF0000"/>
                </a:solidFill>
                <a:latin typeface="Palatino Linotype" panose="02040502050505030304" pitchFamily="18" charset="0"/>
              </a:rPr>
              <a:t>DNA plasmid </a:t>
            </a:r>
            <a:r>
              <a:rPr lang="en-GB" altLang="en-US" sz="2200" dirty="0">
                <a:solidFill>
                  <a:schemeClr val="tx1"/>
                </a:solidFill>
                <a:latin typeface="Palatino Linotype" panose="02040502050505030304" pitchFamily="18" charset="0"/>
              </a:rPr>
              <a:t>containing the gene responsible for the synthesis of the key Ag</a:t>
            </a:r>
          </a:p>
          <a:p>
            <a:pPr lvl="1" algn="just">
              <a:lnSpc>
                <a:spcPct val="80000"/>
              </a:lnSpc>
            </a:pPr>
            <a:r>
              <a:rPr lang="en-GB" altLang="en-US" sz="2200" dirty="0">
                <a:solidFill>
                  <a:schemeClr val="tx1"/>
                </a:solidFill>
                <a:latin typeface="Palatino Linotype" panose="02040502050505030304" pitchFamily="18" charset="0"/>
              </a:rPr>
              <a:t>by </a:t>
            </a:r>
            <a:r>
              <a:rPr lang="en-GB" altLang="en-US" sz="2200" dirty="0">
                <a:solidFill>
                  <a:srgbClr val="FF0000"/>
                </a:solidFill>
                <a:latin typeface="Palatino Linotype" panose="02040502050505030304" pitchFamily="18" charset="0"/>
              </a:rPr>
              <a:t>transformation</a:t>
            </a:r>
            <a:r>
              <a:rPr lang="en-GB" altLang="en-US" sz="2200" dirty="0">
                <a:solidFill>
                  <a:schemeClr val="tx1"/>
                </a:solidFill>
                <a:latin typeface="Palatino Linotype" panose="02040502050505030304" pitchFamily="18" charset="0"/>
              </a:rPr>
              <a:t>, it is taken over by bacteria</a:t>
            </a:r>
          </a:p>
          <a:p>
            <a:pPr lvl="1" algn="just">
              <a:lnSpc>
                <a:spcPct val="80000"/>
              </a:lnSpc>
            </a:pPr>
            <a:r>
              <a:rPr lang="en-GB" altLang="en-US" sz="2200" dirty="0">
                <a:solidFill>
                  <a:schemeClr val="tx1"/>
                </a:solidFill>
                <a:latin typeface="Palatino Linotype" panose="02040502050505030304" pitchFamily="18" charset="0"/>
              </a:rPr>
              <a:t>multiplication of bacteria and </a:t>
            </a:r>
            <a:r>
              <a:rPr lang="en-GB" altLang="en-US" sz="2200" dirty="0">
                <a:solidFill>
                  <a:srgbClr val="FF0000"/>
                </a:solidFill>
                <a:latin typeface="Palatino Linotype" panose="02040502050505030304" pitchFamily="18" charset="0"/>
              </a:rPr>
              <a:t>amplification of plasmids</a:t>
            </a:r>
          </a:p>
          <a:p>
            <a:pPr lvl="1" algn="just">
              <a:lnSpc>
                <a:spcPct val="80000"/>
              </a:lnSpc>
            </a:pPr>
            <a:r>
              <a:rPr lang="en-GB" altLang="en-US" sz="2200" dirty="0">
                <a:solidFill>
                  <a:srgbClr val="FF0000"/>
                </a:solidFill>
                <a:latin typeface="Palatino Linotype" panose="02040502050505030304" pitchFamily="18" charset="0"/>
              </a:rPr>
              <a:t>purification</a:t>
            </a:r>
            <a:r>
              <a:rPr lang="en-GB" altLang="en-US" sz="2200" dirty="0">
                <a:solidFill>
                  <a:schemeClr val="tx1"/>
                </a:solidFill>
                <a:latin typeface="Palatino Linotype" panose="02040502050505030304" pitchFamily="18" charset="0"/>
              </a:rPr>
              <a:t> of plasmid DNA</a:t>
            </a:r>
          </a:p>
          <a:p>
            <a:pPr lvl="1" algn="just">
              <a:lnSpc>
                <a:spcPct val="80000"/>
              </a:lnSpc>
            </a:pPr>
            <a:r>
              <a:rPr lang="en-GB" altLang="en-US" sz="2200" dirty="0">
                <a:solidFill>
                  <a:srgbClr val="FF0000"/>
                </a:solidFill>
                <a:latin typeface="Palatino Linotype" panose="02040502050505030304" pitchFamily="18" charset="0"/>
              </a:rPr>
              <a:t>entry</a:t>
            </a:r>
            <a:r>
              <a:rPr lang="en-GB" altLang="en-US" sz="2200" dirty="0">
                <a:solidFill>
                  <a:schemeClr val="tx1"/>
                </a:solidFill>
                <a:latin typeface="Palatino Linotype" panose="02040502050505030304" pitchFamily="18" charset="0"/>
              </a:rPr>
              <a:t> into target cells (myocytes, keratinocytes)</a:t>
            </a:r>
          </a:p>
          <a:p>
            <a:pPr lvl="1" algn="just">
              <a:lnSpc>
                <a:spcPct val="80000"/>
              </a:lnSpc>
            </a:pPr>
            <a:r>
              <a:rPr lang="en-GB" altLang="en-US" sz="2200" dirty="0">
                <a:solidFill>
                  <a:srgbClr val="FF0000"/>
                </a:solidFill>
                <a:latin typeface="Palatino Linotype" panose="02040502050505030304" pitchFamily="18" charset="0"/>
              </a:rPr>
              <a:t>transcription and translation </a:t>
            </a:r>
            <a:r>
              <a:rPr lang="en-GB" altLang="en-US" sz="2200" dirty="0">
                <a:solidFill>
                  <a:schemeClr val="tx1"/>
                </a:solidFill>
                <a:latin typeface="Palatino Linotype" panose="02040502050505030304" pitchFamily="18" charset="0"/>
              </a:rPr>
              <a:t>of the target gene</a:t>
            </a:r>
          </a:p>
          <a:p>
            <a:pPr lvl="1" algn="just">
              <a:lnSpc>
                <a:spcPct val="80000"/>
              </a:lnSpc>
            </a:pPr>
            <a:endParaRPr lang="en-GB" altLang="en-US" sz="2200" dirty="0">
              <a:solidFill>
                <a:schemeClr val="tx1"/>
              </a:solidFill>
              <a:latin typeface="Palatino Linotype" panose="02040502050505030304" pitchFamily="18" charset="0"/>
            </a:endParaRPr>
          </a:p>
          <a:p>
            <a:pPr algn="just">
              <a:lnSpc>
                <a:spcPct val="80000"/>
              </a:lnSpc>
            </a:pPr>
            <a:r>
              <a:rPr lang="en-GB" altLang="en-US" sz="2400" b="1" dirty="0">
                <a:solidFill>
                  <a:srgbClr val="000099"/>
                </a:solidFill>
                <a:latin typeface="Palatino Linotype" panose="02040502050505030304" pitchFamily="18" charset="0"/>
              </a:rPr>
              <a:t>The vaccinated organism develops an immune response to the heterologous protein produced by its own cells</a:t>
            </a:r>
            <a:endParaRPr lang="sr-Cyrl-CS" altLang="en-US" sz="2400" b="1" dirty="0">
              <a:solidFill>
                <a:srgbClr val="000099"/>
              </a:solidFill>
              <a:latin typeface="Palatino Linotype" panose="02040502050505030304" pitchFamily="18" charset="0"/>
            </a:endParaRPr>
          </a:p>
          <a:p>
            <a:pPr algn="just">
              <a:lnSpc>
                <a:spcPct val="80000"/>
              </a:lnSpc>
            </a:pPr>
            <a:endParaRPr lang="sr-Cyrl-CS" altLang="en-US" sz="2400" b="1" dirty="0">
              <a:solidFill>
                <a:srgbClr val="CC0000"/>
              </a:solidFill>
              <a:latin typeface="Palatino Linotype" panose="02040502050505030304" pitchFamily="18" charset="0"/>
            </a:endParaRPr>
          </a:p>
          <a:p>
            <a:pPr algn="just">
              <a:lnSpc>
                <a:spcPct val="80000"/>
              </a:lnSpc>
              <a:buFontTx/>
              <a:buNone/>
            </a:pPr>
            <a:r>
              <a:rPr lang="sr-Latn-CS" altLang="en-US" sz="2400" dirty="0">
                <a:latin typeface="Palatino Linotype" panose="02040502050505030304" pitchFamily="18" charset="0"/>
              </a:rPr>
              <a:t>. </a:t>
            </a:r>
            <a:endParaRPr lang="sr-Cyrl-CS" altLang="en-US" sz="2400" dirty="0">
              <a:latin typeface="Palatino Linotype" panose="02040502050505030304" pitchFamily="18" charset="0"/>
            </a:endParaRPr>
          </a:p>
        </p:txBody>
      </p:sp>
      <p:sp>
        <p:nvSpPr>
          <p:cNvPr id="31747" name="Rectangle 2">
            <a:extLst>
              <a:ext uri="{FF2B5EF4-FFF2-40B4-BE49-F238E27FC236}">
                <a16:creationId xmlns:a16="http://schemas.microsoft.com/office/drawing/2014/main" id="{24B83790-4F4D-8855-5395-D3EAD4698765}"/>
              </a:ext>
            </a:extLst>
          </p:cNvPr>
          <p:cNvSpPr txBox="1">
            <a:spLocks noChangeArrowheads="1"/>
          </p:cNvSpPr>
          <p:nvPr/>
        </p:nvSpPr>
        <p:spPr bwMode="auto">
          <a:xfrm>
            <a:off x="119739"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US" altLang="en-US" sz="2800" b="1" i="1" dirty="0">
                <a:solidFill>
                  <a:srgbClr val="00B0F0"/>
                </a:solidFill>
                <a:latin typeface="Palatino Linotype" panose="02040502050505030304" pitchFamily="18" charset="0"/>
              </a:rPr>
              <a:t>DNA </a:t>
            </a:r>
            <a:r>
              <a:rPr lang="en-GB" altLang="en-US" sz="2800" b="1" i="1" dirty="0">
                <a:solidFill>
                  <a:srgbClr val="00B0F0"/>
                </a:solidFill>
                <a:latin typeface="Palatino Linotype" panose="02040502050505030304" pitchFamily="18" charset="0"/>
              </a:rPr>
              <a:t>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a:extLst>
              <a:ext uri="{FF2B5EF4-FFF2-40B4-BE49-F238E27FC236}">
                <a16:creationId xmlns:a16="http://schemas.microsoft.com/office/drawing/2014/main" id="{F05845BF-27C5-0694-D555-CE17E0E464B3}"/>
              </a:ext>
            </a:extLst>
          </p:cNvPr>
          <p:cNvSpPr>
            <a:spLocks noGrp="1" noChangeArrowheads="1"/>
          </p:cNvSpPr>
          <p:nvPr>
            <p:ph type="body" idx="1"/>
          </p:nvPr>
        </p:nvSpPr>
        <p:spPr>
          <a:xfrm>
            <a:off x="141513" y="478466"/>
            <a:ext cx="10437882" cy="6188148"/>
          </a:xfrm>
        </p:spPr>
        <p:txBody>
          <a:bodyPr>
            <a:noAutofit/>
          </a:bodyPr>
          <a:lstStyle/>
          <a:p>
            <a:pPr algn="just"/>
            <a:r>
              <a:rPr lang="en-GB" altLang="en-US" sz="2000" dirty="0">
                <a:solidFill>
                  <a:schemeClr val="tx1"/>
                </a:solidFill>
                <a:latin typeface="Palatino Linotype" panose="02040502050505030304" pitchFamily="18" charset="0"/>
              </a:rPr>
              <a:t>Plasmids can be obtained easily and in large quantities</a:t>
            </a:r>
          </a:p>
          <a:p>
            <a:pPr lvl="1" algn="just"/>
            <a:r>
              <a:rPr lang="en-GB" altLang="en-US" sz="1800" dirty="0">
                <a:solidFill>
                  <a:srgbClr val="FF0000"/>
                </a:solidFill>
                <a:latin typeface="Palatino Linotype" panose="02040502050505030304" pitchFamily="18" charset="0"/>
              </a:rPr>
              <a:t>Cheap</a:t>
            </a:r>
          </a:p>
          <a:p>
            <a:pPr algn="just"/>
            <a:r>
              <a:rPr lang="en-GB" altLang="en-US" sz="2000" dirty="0">
                <a:solidFill>
                  <a:schemeClr val="tx1"/>
                </a:solidFill>
                <a:latin typeface="Palatino Linotype" panose="02040502050505030304" pitchFamily="18" charset="0"/>
              </a:rPr>
              <a:t>DNA sequences can be easily altered</a:t>
            </a:r>
          </a:p>
          <a:p>
            <a:pPr lvl="1" algn="just"/>
            <a:r>
              <a:rPr lang="en-GB" altLang="en-US" sz="1800" dirty="0">
                <a:solidFill>
                  <a:srgbClr val="FF0000"/>
                </a:solidFill>
                <a:latin typeface="Palatino Linotype" panose="02040502050505030304" pitchFamily="18" charset="0"/>
              </a:rPr>
              <a:t>Rapid response to changes in the infectious agent</a:t>
            </a:r>
          </a:p>
          <a:p>
            <a:pPr algn="just"/>
            <a:r>
              <a:rPr lang="en-GB" altLang="en-US" sz="2000" dirty="0">
                <a:solidFill>
                  <a:schemeClr val="tx1"/>
                </a:solidFill>
                <a:latin typeface="Palatino Linotype" panose="02040502050505030304" pitchFamily="18" charset="0"/>
              </a:rPr>
              <a:t>DNA is stable</a:t>
            </a:r>
          </a:p>
          <a:p>
            <a:pPr lvl="1" algn="just"/>
            <a:r>
              <a:rPr lang="en-GB" altLang="en-US" sz="1800" dirty="0">
                <a:solidFill>
                  <a:srgbClr val="FF0000"/>
                </a:solidFill>
                <a:latin typeface="Palatino Linotype" panose="02040502050505030304" pitchFamily="18" charset="0"/>
              </a:rPr>
              <a:t>Storage and transport made easy</a:t>
            </a:r>
          </a:p>
          <a:p>
            <a:pPr algn="just"/>
            <a:r>
              <a:rPr lang="en-GB" altLang="en-US" sz="2000" dirty="0">
                <a:solidFill>
                  <a:schemeClr val="tx1"/>
                </a:solidFill>
                <a:latin typeface="Palatino Linotype" panose="02040502050505030304" pitchFamily="18" charset="0"/>
              </a:rPr>
              <a:t>The antigen protein is post-translationally modified in our cells in the same way as during a natural infection</a:t>
            </a:r>
          </a:p>
          <a:p>
            <a:pPr lvl="1" algn="just"/>
            <a:r>
              <a:rPr lang="en-GB" altLang="en-US" sz="1800" dirty="0">
                <a:solidFill>
                  <a:srgbClr val="FF0000"/>
                </a:solidFill>
                <a:latin typeface="Palatino Linotype" panose="02040502050505030304" pitchFamily="18" charset="0"/>
              </a:rPr>
              <a:t>Such an antigen is superior to antigens produced in expression vectors under </a:t>
            </a:r>
            <a:r>
              <a:rPr lang="en-GB" altLang="en-US" sz="1800" i="1" dirty="0">
                <a:solidFill>
                  <a:srgbClr val="FF0000"/>
                </a:solidFill>
                <a:latin typeface="Palatino Linotype" panose="02040502050505030304" pitchFamily="18" charset="0"/>
              </a:rPr>
              <a:t>in vitro </a:t>
            </a:r>
            <a:r>
              <a:rPr lang="en-GB" altLang="en-US" sz="1800" dirty="0">
                <a:solidFill>
                  <a:srgbClr val="FF0000"/>
                </a:solidFill>
                <a:latin typeface="Palatino Linotype" panose="02040502050505030304" pitchFamily="18" charset="0"/>
              </a:rPr>
              <a:t>conditions</a:t>
            </a:r>
          </a:p>
          <a:p>
            <a:pPr algn="just"/>
            <a:r>
              <a:rPr lang="en-GB" altLang="en-US" sz="2000" dirty="0">
                <a:solidFill>
                  <a:schemeClr val="tx1"/>
                </a:solidFill>
                <a:latin typeface="Palatino Linotype" panose="02040502050505030304" pitchFamily="18" charset="0"/>
              </a:rPr>
              <a:t>Mixtures of plasmids can be used</a:t>
            </a:r>
          </a:p>
          <a:p>
            <a:pPr lvl="1" algn="just"/>
            <a:r>
              <a:rPr lang="en-GB" altLang="en-US" sz="1800" dirty="0">
                <a:solidFill>
                  <a:srgbClr val="FF0000"/>
                </a:solidFill>
                <a:latin typeface="Palatino Linotype" panose="02040502050505030304" pitchFamily="18" charset="0"/>
              </a:rPr>
              <a:t>Combined vaccines</a:t>
            </a:r>
          </a:p>
          <a:p>
            <a:pPr algn="just"/>
            <a:r>
              <a:rPr lang="en-GB" altLang="en-US" sz="2000" dirty="0">
                <a:solidFill>
                  <a:schemeClr val="tx1"/>
                </a:solidFill>
                <a:latin typeface="Palatino Linotype" panose="02040502050505030304" pitchFamily="18" charset="0"/>
              </a:rPr>
              <a:t>The plasmid does not replicate and only encodes the protein of interest</a:t>
            </a:r>
          </a:p>
          <a:p>
            <a:pPr lvl="1" algn="just"/>
            <a:r>
              <a:rPr lang="en-GB" altLang="en-US" sz="1800" dirty="0">
                <a:solidFill>
                  <a:srgbClr val="FF0000"/>
                </a:solidFill>
                <a:latin typeface="Palatino Linotype" panose="02040502050505030304" pitchFamily="18" charset="0"/>
              </a:rPr>
              <a:t>There is no immune response to the vector microorganism</a:t>
            </a:r>
          </a:p>
          <a:p>
            <a:pPr algn="just"/>
            <a:r>
              <a:rPr lang="en-GB" altLang="en-US" sz="2000" dirty="0">
                <a:solidFill>
                  <a:schemeClr val="tx1"/>
                </a:solidFill>
                <a:latin typeface="Palatino Linotype" panose="02040502050505030304" pitchFamily="18" charset="0"/>
              </a:rPr>
              <a:t>The antigen is presented as part of the GHK molecule of the first class</a:t>
            </a:r>
          </a:p>
          <a:p>
            <a:pPr lvl="1" algn="just"/>
            <a:r>
              <a:rPr lang="en-GB" altLang="en-US" sz="1800" dirty="0">
                <a:solidFill>
                  <a:srgbClr val="FF0000"/>
                </a:solidFill>
                <a:latin typeface="Palatino Linotype" panose="02040502050505030304" pitchFamily="18" charset="0"/>
              </a:rPr>
              <a:t>Induction of CTL</a:t>
            </a:r>
            <a:endParaRPr lang="sr-Cyrl-CS" altLang="en-US" sz="1800" dirty="0">
              <a:solidFill>
                <a:srgbClr val="FF0000"/>
              </a:solidFill>
              <a:latin typeface="Palatino Linotype" panose="02040502050505030304" pitchFamily="18" charset="0"/>
            </a:endParaRPr>
          </a:p>
        </p:txBody>
      </p:sp>
      <p:sp>
        <p:nvSpPr>
          <p:cNvPr id="32771" name="Rectangle 2">
            <a:extLst>
              <a:ext uri="{FF2B5EF4-FFF2-40B4-BE49-F238E27FC236}">
                <a16:creationId xmlns:a16="http://schemas.microsoft.com/office/drawing/2014/main" id="{0D219B8F-65BE-9967-E9D7-B344C514863B}"/>
              </a:ext>
            </a:extLst>
          </p:cNvPr>
          <p:cNvSpPr txBox="1">
            <a:spLocks noChangeArrowheads="1"/>
          </p:cNvSpPr>
          <p:nvPr/>
        </p:nvSpPr>
        <p:spPr bwMode="auto">
          <a:xfrm>
            <a:off x="141513"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None/>
            </a:pPr>
            <a:r>
              <a:rPr lang="en-US" altLang="en-US" sz="2800" b="1" i="1" dirty="0">
                <a:solidFill>
                  <a:srgbClr val="00B0F0"/>
                </a:solidFill>
                <a:latin typeface="Palatino Linotype" panose="02040502050505030304" pitchFamily="18" charset="0"/>
              </a:rPr>
              <a:t>DNA </a:t>
            </a:r>
            <a:r>
              <a:rPr lang="en-GB" altLang="en-US" sz="2800" b="1" i="1" dirty="0">
                <a:solidFill>
                  <a:srgbClr val="00B0F0"/>
                </a:solidFill>
                <a:latin typeface="Palatino Linotype" panose="02040502050505030304" pitchFamily="18" charset="0"/>
              </a:rPr>
              <a:t>vaccines</a:t>
            </a:r>
            <a:r>
              <a:rPr lang="en-US" altLang="en-US" sz="2800" b="1" i="1" dirty="0">
                <a:solidFill>
                  <a:srgbClr val="00B0F0"/>
                </a:solidFill>
                <a:latin typeface="Palatino Linotype" panose="02040502050505030304" pitchFamily="18" charset="0"/>
              </a:rPr>
              <a:t>- </a:t>
            </a:r>
            <a:r>
              <a:rPr lang="en-GB" altLang="en-US" sz="2800" b="1" i="1" dirty="0">
                <a:solidFill>
                  <a:srgbClr val="00B0F0"/>
                </a:solidFill>
                <a:latin typeface="Palatino Linotype" panose="02040502050505030304" pitchFamily="18" charset="0"/>
              </a:rPr>
              <a:t>advantages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2DFF6EF3-E327-722D-E022-29A1FD2F246C}"/>
              </a:ext>
            </a:extLst>
          </p:cNvPr>
          <p:cNvSpPr>
            <a:spLocks noGrp="1" noChangeArrowheads="1"/>
          </p:cNvSpPr>
          <p:nvPr>
            <p:ph type="body" idx="1"/>
          </p:nvPr>
        </p:nvSpPr>
        <p:spPr>
          <a:xfrm>
            <a:off x="612018" y="1572760"/>
            <a:ext cx="8596668" cy="3880773"/>
          </a:xfrm>
        </p:spPr>
        <p:txBody>
          <a:bodyPr>
            <a:normAutofit/>
          </a:bodyPr>
          <a:lstStyle/>
          <a:p>
            <a:r>
              <a:rPr lang="en-GB" altLang="en-US" sz="2400" dirty="0">
                <a:latin typeface="Palatino Linotype" panose="02040502050505030304" pitchFamily="18" charset="0"/>
              </a:rPr>
              <a:t>Potential </a:t>
            </a:r>
            <a:r>
              <a:rPr lang="en-GB" altLang="en-US" sz="2400" dirty="0">
                <a:solidFill>
                  <a:srgbClr val="FF0000"/>
                </a:solidFill>
                <a:latin typeface="Palatino Linotype" panose="02040502050505030304" pitchFamily="18" charset="0"/>
              </a:rPr>
              <a:t>integration</a:t>
            </a:r>
            <a:r>
              <a:rPr lang="en-GB" altLang="en-US" sz="2400" dirty="0">
                <a:latin typeface="Palatino Linotype" panose="02040502050505030304" pitchFamily="18" charset="0"/>
              </a:rPr>
              <a:t> of plasmids into the genome</a:t>
            </a:r>
          </a:p>
          <a:p>
            <a:endParaRPr lang="en-GB" altLang="en-US" sz="2400" dirty="0">
              <a:latin typeface="Palatino Linotype" panose="02040502050505030304" pitchFamily="18" charset="0"/>
            </a:endParaRPr>
          </a:p>
          <a:p>
            <a:pPr lvl="1"/>
            <a:r>
              <a:rPr lang="en-GB" altLang="en-US" sz="2200" dirty="0">
                <a:solidFill>
                  <a:srgbClr val="0070C0"/>
                </a:solidFill>
                <a:latin typeface="Palatino Linotype" panose="02040502050505030304" pitchFamily="18" charset="0"/>
              </a:rPr>
              <a:t>Insertional mutagenesis</a:t>
            </a:r>
          </a:p>
          <a:p>
            <a:pPr lvl="1"/>
            <a:endParaRPr lang="en-GB" altLang="en-US" sz="2200" dirty="0">
              <a:solidFill>
                <a:srgbClr val="0070C0"/>
              </a:solidFill>
              <a:latin typeface="Palatino Linotype" panose="02040502050505030304" pitchFamily="18" charset="0"/>
            </a:endParaRPr>
          </a:p>
          <a:p>
            <a:pPr lvl="1"/>
            <a:r>
              <a:rPr lang="en-GB" altLang="en-US" sz="2200" dirty="0">
                <a:solidFill>
                  <a:srgbClr val="0070C0"/>
                </a:solidFill>
                <a:latin typeface="Palatino Linotype" panose="02040502050505030304" pitchFamily="18" charset="0"/>
              </a:rPr>
              <a:t>Induction of an autoimmune response</a:t>
            </a:r>
          </a:p>
          <a:p>
            <a:pPr lvl="1"/>
            <a:endParaRPr lang="en-GB" altLang="en-US" sz="2200" dirty="0">
              <a:solidFill>
                <a:srgbClr val="0070C0"/>
              </a:solidFill>
              <a:latin typeface="Palatino Linotype" panose="02040502050505030304" pitchFamily="18" charset="0"/>
            </a:endParaRPr>
          </a:p>
          <a:p>
            <a:pPr lvl="1"/>
            <a:r>
              <a:rPr lang="en-GB" altLang="en-US" sz="2200" dirty="0">
                <a:solidFill>
                  <a:srgbClr val="0070C0"/>
                </a:solidFill>
                <a:latin typeface="Palatino Linotype" panose="02040502050505030304" pitchFamily="18" charset="0"/>
              </a:rPr>
              <a:t>Induction of immune tolerance to an antigen</a:t>
            </a:r>
          </a:p>
        </p:txBody>
      </p:sp>
      <p:sp>
        <p:nvSpPr>
          <p:cNvPr id="33795" name="Rectangle 2">
            <a:extLst>
              <a:ext uri="{FF2B5EF4-FFF2-40B4-BE49-F238E27FC236}">
                <a16:creationId xmlns:a16="http://schemas.microsoft.com/office/drawing/2014/main" id="{1E328196-6B35-0706-90F0-77FC13C4AE95}"/>
              </a:ext>
            </a:extLst>
          </p:cNvPr>
          <p:cNvSpPr txBox="1">
            <a:spLocks noChangeArrowheads="1"/>
          </p:cNvSpPr>
          <p:nvPr/>
        </p:nvSpPr>
        <p:spPr bwMode="auto">
          <a:xfrm>
            <a:off x="141512" y="0"/>
            <a:ext cx="9144000" cy="990600"/>
          </a:xfrm>
          <a:prstGeom prst="rect">
            <a:avLst/>
          </a:prstGeom>
          <a:noFill/>
          <a:ln>
            <a:noFill/>
          </a:ln>
        </p:spPr>
        <p:txBody>
          <a:bodyP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US" altLang="en-US" sz="2800" b="1" i="1" dirty="0">
                <a:solidFill>
                  <a:srgbClr val="00B0F0"/>
                </a:solidFill>
                <a:latin typeface="Palatino Linotype" panose="02040502050505030304" pitchFamily="18" charset="0"/>
              </a:rPr>
              <a:t>DNA </a:t>
            </a:r>
            <a:r>
              <a:rPr lang="en-GB" altLang="en-US" sz="2800" b="1" i="1" dirty="0">
                <a:solidFill>
                  <a:srgbClr val="00B0F0"/>
                </a:solidFill>
                <a:latin typeface="Palatino Linotype" panose="02040502050505030304" pitchFamily="18" charset="0"/>
              </a:rPr>
              <a:t>vaccines</a:t>
            </a:r>
            <a:endParaRPr lang="en-GB" altLang="en-US" sz="2800" b="1" dirty="0">
              <a:solidFill>
                <a:srgbClr val="00B0F0"/>
              </a:solidFill>
              <a:latin typeface="Palatino Linotype" panose="0204050205050503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1F65C11-57AF-204B-66BF-0523C9F8B33F}"/>
              </a:ext>
            </a:extLst>
          </p:cNvPr>
          <p:cNvGraphicFramePr>
            <a:graphicFrameLocks noGrp="1"/>
          </p:cNvGraphicFramePr>
          <p:nvPr>
            <p:extLst>
              <p:ext uri="{D42A27DB-BD31-4B8C-83A1-F6EECF244321}">
                <p14:modId xmlns:p14="http://schemas.microsoft.com/office/powerpoint/2010/main" val="4022677606"/>
              </p:ext>
            </p:extLst>
          </p:nvPr>
        </p:nvGraphicFramePr>
        <p:xfrm>
          <a:off x="1" y="0"/>
          <a:ext cx="12195543" cy="6858004"/>
        </p:xfrm>
        <a:graphic>
          <a:graphicData uri="http://schemas.openxmlformats.org/drawingml/2006/table">
            <a:tbl>
              <a:tblPr firstRow="1" firstCol="1" bandRow="1" bandCol="1"/>
              <a:tblGrid>
                <a:gridCol w="3444948">
                  <a:extLst>
                    <a:ext uri="{9D8B030D-6E8A-4147-A177-3AD203B41FA5}">
                      <a16:colId xmlns:a16="http://schemas.microsoft.com/office/drawing/2014/main" val="2709306600"/>
                    </a:ext>
                  </a:extLst>
                </a:gridCol>
                <a:gridCol w="2902688">
                  <a:extLst>
                    <a:ext uri="{9D8B030D-6E8A-4147-A177-3AD203B41FA5}">
                      <a16:colId xmlns:a16="http://schemas.microsoft.com/office/drawing/2014/main" val="3443519852"/>
                    </a:ext>
                  </a:extLst>
                </a:gridCol>
                <a:gridCol w="1967023">
                  <a:extLst>
                    <a:ext uri="{9D8B030D-6E8A-4147-A177-3AD203B41FA5}">
                      <a16:colId xmlns:a16="http://schemas.microsoft.com/office/drawing/2014/main" val="741726480"/>
                    </a:ext>
                  </a:extLst>
                </a:gridCol>
                <a:gridCol w="1807535">
                  <a:extLst>
                    <a:ext uri="{9D8B030D-6E8A-4147-A177-3AD203B41FA5}">
                      <a16:colId xmlns:a16="http://schemas.microsoft.com/office/drawing/2014/main" val="1657093991"/>
                    </a:ext>
                  </a:extLst>
                </a:gridCol>
                <a:gridCol w="2073349">
                  <a:extLst>
                    <a:ext uri="{9D8B030D-6E8A-4147-A177-3AD203B41FA5}">
                      <a16:colId xmlns:a16="http://schemas.microsoft.com/office/drawing/2014/main" val="1156931473"/>
                    </a:ext>
                  </a:extLst>
                </a:gridCol>
              </a:tblGrid>
              <a:tr h="333981">
                <a:tc>
                  <a:txBody>
                    <a:bodyPr/>
                    <a:lstStyle/>
                    <a:p>
                      <a:pPr algn="ctr" fontAlgn="t">
                        <a:lnSpc>
                          <a:spcPct val="150000"/>
                        </a:lnSpc>
                        <a:spcBef>
                          <a:spcPts val="0"/>
                        </a:spcBef>
                        <a:spcAft>
                          <a:spcPts val="1000"/>
                        </a:spcAft>
                      </a:pPr>
                      <a:r>
                        <a:rPr lang="en-US" sz="1400" b="0" i="0" u="none" strike="noStrike" dirty="0">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50000"/>
                        </a:lnSpc>
                        <a:spcBef>
                          <a:spcPts val="0"/>
                        </a:spcBef>
                        <a:spcAft>
                          <a:spcPts val="1000"/>
                        </a:spcAft>
                      </a:pPr>
                      <a:r>
                        <a:rPr lang="en-US" sz="1400" b="1" i="0" u="none" strike="noStrike">
                          <a:effectLst/>
                          <a:latin typeface="Palatino Linotype" panose="02040502050505030304" pitchFamily="18" charset="0"/>
                          <a:ea typeface="Calibri" panose="020F0502020204030204" pitchFamily="34" charset="0"/>
                          <a:cs typeface="Times New Roman" panose="02020603050405020304" pitchFamily="18" charset="0"/>
                        </a:rPr>
                        <a:t>viruses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50000"/>
                        </a:lnSpc>
                        <a:spcBef>
                          <a:spcPts val="0"/>
                        </a:spcBef>
                        <a:spcAft>
                          <a:spcPts val="1000"/>
                        </a:spcAft>
                      </a:pPr>
                      <a:r>
                        <a:rPr lang="en-US" sz="1400" b="1" i="0" u="none" strike="noStrike">
                          <a:effectLst/>
                          <a:latin typeface="Palatino Linotype" panose="02040502050505030304" pitchFamily="18" charset="0"/>
                          <a:ea typeface="Calibri" panose="020F0502020204030204" pitchFamily="34" charset="0"/>
                          <a:cs typeface="Times New Roman" panose="02020603050405020304" pitchFamily="18" charset="0"/>
                        </a:rPr>
                        <a:t>bacterias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50000"/>
                        </a:lnSpc>
                        <a:spcBef>
                          <a:spcPts val="0"/>
                        </a:spcBef>
                        <a:spcAft>
                          <a:spcPts val="1000"/>
                        </a:spcAft>
                      </a:pPr>
                      <a:r>
                        <a:rPr lang="en-US" sz="1400" b="1" i="0" u="none" strike="noStrike">
                          <a:effectLst/>
                          <a:latin typeface="Palatino Linotype" panose="02040502050505030304" pitchFamily="18" charset="0"/>
                          <a:ea typeface="Calibri" panose="020F0502020204030204" pitchFamily="34" charset="0"/>
                          <a:cs typeface="Times New Roman" panose="02020603050405020304" pitchFamily="18" charset="0"/>
                        </a:rPr>
                        <a:t>fungi</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50000"/>
                        </a:lnSpc>
                        <a:spcBef>
                          <a:spcPts val="0"/>
                        </a:spcBef>
                        <a:spcAft>
                          <a:spcPts val="1000"/>
                        </a:spcAft>
                      </a:pPr>
                      <a:r>
                        <a:rPr lang="en-US" sz="1400" b="1" i="0" u="none" strike="noStrike">
                          <a:effectLst/>
                          <a:latin typeface="Palatino Linotype" panose="02040502050505030304" pitchFamily="18" charset="0"/>
                          <a:ea typeface="Calibri" panose="020F0502020204030204" pitchFamily="34" charset="0"/>
                          <a:cs typeface="Times New Roman" panose="02020603050405020304" pitchFamily="18" charset="0"/>
                        </a:rPr>
                        <a:t>parasytes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4377885"/>
                  </a:ext>
                </a:extLst>
              </a:tr>
              <a:tr h="1047386">
                <a:tc>
                  <a:txBody>
                    <a:bodyPr/>
                    <a:lstStyle/>
                    <a:p>
                      <a:pPr algn="ctr" fontAlgn="t">
                        <a:lnSpc>
                          <a:spcPct val="150000"/>
                        </a:lnSpc>
                        <a:spcBef>
                          <a:spcPts val="0"/>
                        </a:spcBef>
                        <a:spcAft>
                          <a:spcPts val="1000"/>
                        </a:spcAft>
                      </a:pPr>
                      <a:r>
                        <a:rPr lang="en-US" sz="1400" b="1"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Vaccines in general use</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5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Poliomyelitis</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00000"/>
                        </a:lnSpc>
                        <a:spcBef>
                          <a:spcPts val="0"/>
                        </a:spcBef>
                        <a:spcAft>
                          <a:spcPts val="1000"/>
                        </a:spcAft>
                      </a:pPr>
                      <a:r>
                        <a:rPr lang="en-US" sz="1400" b="0" i="0" u="none" strike="noStrike" dirty="0" err="1">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Difteria</a:t>
                      </a:r>
                      <a:endParaRPr lang="en-US" sz="1400" b="0" i="0" u="none" strike="noStrike" dirty="0">
                        <a:effectLst/>
                        <a:latin typeface="Palatino Linotype" panose="02040502050505030304" pitchFamily="18" charset="0"/>
                      </a:endParaRPr>
                    </a:p>
                    <a:p>
                      <a:pPr algn="ctr" fontAlgn="t">
                        <a:lnSpc>
                          <a:spcPct val="10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Tetanus</a:t>
                      </a:r>
                      <a:endParaRPr lang="en-US" sz="1400" b="0" i="0" u="none" strike="noStrike" dirty="0">
                        <a:effectLst/>
                        <a:latin typeface="Palatino Linotype" panose="02040502050505030304" pitchFamily="18" charset="0"/>
                      </a:endParaRPr>
                    </a:p>
                    <a:p>
                      <a:pPr algn="ctr" fontAlgn="t">
                        <a:lnSpc>
                          <a:spcPct val="10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Pertussis</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extLst>
                  <a:ext uri="{0D108BD9-81ED-4DB2-BD59-A6C34878D82A}">
                    <a16:rowId xmlns:a16="http://schemas.microsoft.com/office/drawing/2014/main" val="2565314974"/>
                  </a:ext>
                </a:extLst>
              </a:tr>
              <a:tr h="1011552">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00000"/>
                        </a:lnSpc>
                        <a:spcBef>
                          <a:spcPts val="0"/>
                        </a:spcBef>
                        <a:spcAft>
                          <a:spcPts val="1000"/>
                        </a:spcAft>
                      </a:pPr>
                      <a:r>
                        <a:rPr lang="en-US" sz="1400" b="0" i="0" u="none" strike="noStrike" dirty="0" err="1">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Morbili</a:t>
                      </a:r>
                      <a:endParaRPr lang="en-US" sz="1400" b="0" i="0" u="none" strike="noStrike" dirty="0">
                        <a:effectLst/>
                        <a:latin typeface="Palatino Linotype" panose="02040502050505030304" pitchFamily="18" charset="0"/>
                      </a:endParaRPr>
                    </a:p>
                    <a:p>
                      <a:pPr algn="ctr" fontAlgn="t">
                        <a:lnSpc>
                          <a:spcPct val="10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Mumps</a:t>
                      </a:r>
                      <a:endParaRPr lang="en-US" sz="1400" b="0" i="0" u="none" strike="noStrike" dirty="0">
                        <a:effectLst/>
                        <a:latin typeface="Palatino Linotype" panose="02040502050505030304" pitchFamily="18" charset="0"/>
                      </a:endParaRPr>
                    </a:p>
                    <a:p>
                      <a:pPr algn="ctr" fontAlgn="t">
                        <a:lnSpc>
                          <a:spcPct val="10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Rubella</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5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BCG </a:t>
                      </a:r>
                      <a:endParaRPr lang="en-US" sz="1400" b="0" i="0" u="none" strike="noStrike" dirty="0">
                        <a:effectLst/>
                        <a:latin typeface="Palatino Linotype" panose="02040502050505030304" pitchFamily="18" charset="0"/>
                      </a:endParaRPr>
                    </a:p>
                    <a:p>
                      <a:pPr algn="ctr" fontAlgn="t">
                        <a:lnSpc>
                          <a:spcPct val="15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(in some countries)</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extLst>
                  <a:ext uri="{0D108BD9-81ED-4DB2-BD59-A6C34878D82A}">
                    <a16:rowId xmlns:a16="http://schemas.microsoft.com/office/drawing/2014/main" val="4146262157"/>
                  </a:ext>
                </a:extLst>
              </a:tr>
              <a:tr h="333981">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Hepatitis B</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50000"/>
                        </a:lnSpc>
                        <a:spcBef>
                          <a:spcPts val="0"/>
                        </a:spcBef>
                        <a:spcAft>
                          <a:spcPts val="1000"/>
                        </a:spcAft>
                      </a:pPr>
                      <a:r>
                        <a:rPr lang="en-US" sz="1400" b="0" i="0" u="none" strike="noStrike" dirty="0">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extLst>
                  <a:ext uri="{0D108BD9-81ED-4DB2-BD59-A6C34878D82A}">
                    <a16:rowId xmlns:a16="http://schemas.microsoft.com/office/drawing/2014/main" val="1724995757"/>
                  </a:ext>
                </a:extLst>
              </a:tr>
              <a:tr h="791294">
                <a:tc>
                  <a:txBody>
                    <a:bodyPr/>
                    <a:lstStyle/>
                    <a:p>
                      <a:pPr algn="ctr" fontAlgn="t">
                        <a:lnSpc>
                          <a:spcPct val="150000"/>
                        </a:lnSpc>
                        <a:spcBef>
                          <a:spcPts val="0"/>
                        </a:spcBef>
                        <a:spcAft>
                          <a:spcPts val="1000"/>
                        </a:spcAft>
                      </a:pPr>
                      <a:r>
                        <a:rPr lang="en-US" sz="1400" b="1"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Vaccines that are given to people who are at increased risk of getting the disease</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Influenza</a:t>
                      </a:r>
                      <a:endParaRPr lang="en-US" sz="1400" b="0" i="0" u="none" strike="noStrike">
                        <a:effectLst/>
                        <a:latin typeface="Palatino Linotype" panose="02040502050505030304" pitchFamily="18" charset="0"/>
                      </a:endParaRPr>
                    </a:p>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BCG</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3513374693"/>
                  </a:ext>
                </a:extLst>
              </a:tr>
              <a:tr h="333981">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Yellow fever</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Typhus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dirty="0">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3716240056"/>
                  </a:ext>
                </a:extLst>
              </a:tr>
              <a:tr h="333981">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Hepatitis A</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Pneumococcus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dirty="0">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310750233"/>
                  </a:ext>
                </a:extLst>
              </a:tr>
              <a:tr h="333981">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Rabies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Meningococcus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dirty="0">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3957185679"/>
                  </a:ext>
                </a:extLst>
              </a:tr>
              <a:tr h="333981">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Varicella-zoster virus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Haemophilus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dirty="0">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3589149759"/>
                  </a:ext>
                </a:extLst>
              </a:tr>
              <a:tr h="333981">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Antrax</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fontAlgn="t">
                        <a:lnSpc>
                          <a:spcPct val="150000"/>
                        </a:lnSpc>
                        <a:spcBef>
                          <a:spcPts val="0"/>
                        </a:spcBef>
                        <a:spcAft>
                          <a:spcPts val="1000"/>
                        </a:spcAft>
                      </a:pPr>
                      <a:r>
                        <a:rPr lang="en-US" sz="1400" b="0" i="0" u="none" strike="noStrike" dirty="0">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4135370352"/>
                  </a:ext>
                </a:extLst>
              </a:tr>
              <a:tr h="333981">
                <a:tc>
                  <a:txBody>
                    <a:bodyPr/>
                    <a:lstStyle/>
                    <a:p>
                      <a:pPr algn="ctr" fontAlgn="t">
                        <a:lnSpc>
                          <a:spcPct val="150000"/>
                        </a:lnSpc>
                        <a:spcBef>
                          <a:spcPts val="0"/>
                        </a:spcBef>
                        <a:spcAft>
                          <a:spcPts val="1000"/>
                        </a:spcAft>
                      </a:pPr>
                      <a:r>
                        <a:rPr lang="en-US" sz="1400" b="1"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Vaccines not yet available for use</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Adenovirus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Staphylococcus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Candida</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Malaria</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486883002"/>
                  </a:ext>
                </a:extLst>
              </a:tr>
              <a:tr h="333981">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Rhinovirus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Streptococcus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Pneumocystis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Leishmania</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4233433953"/>
                  </a:ext>
                </a:extLst>
              </a:tr>
              <a:tr h="333981">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Herpes virusi</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Gonococcus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Schistosomiasis</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541656296"/>
                  </a:ext>
                </a:extLst>
              </a:tr>
              <a:tr h="333981">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Respiratory syncicial virus (RSV)</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Syphilis</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dirty="0">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Filaria</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941032064"/>
                  </a:ext>
                </a:extLst>
              </a:tr>
              <a:tr h="333981">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HIV</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solidFill>
                            <a:srgbClr val="000000"/>
                          </a:solidFill>
                          <a:effectLst/>
                          <a:latin typeface="Palatino Linotype" panose="02040502050505030304" pitchFamily="18" charset="0"/>
                          <a:ea typeface="Calibri" panose="020F0502020204030204" pitchFamily="34" charset="0"/>
                          <a:cs typeface="Times New Roman" panose="02020603050405020304" pitchFamily="18" charset="0"/>
                        </a:rPr>
                        <a:t>Leprosy</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t">
                        <a:lnSpc>
                          <a:spcPct val="150000"/>
                        </a:lnSpc>
                        <a:spcBef>
                          <a:spcPts val="0"/>
                        </a:spcBef>
                        <a:spcAft>
                          <a:spcPts val="1000"/>
                        </a:spcAft>
                      </a:pPr>
                      <a:r>
                        <a:rPr lang="en-US" sz="1400" b="0" i="0" u="none" strike="noStrike" dirty="0">
                          <a:effectLst/>
                          <a:latin typeface="Palatino Linotype" panose="02040502050505030304" pitchFamily="18" charset="0"/>
                          <a:ea typeface="Calibri" panose="020F0502020204030204" pitchFamily="34" charset="0"/>
                          <a:cs typeface="Times New Roman" panose="02020603050405020304" pitchFamily="18" charset="0"/>
                        </a:rPr>
                        <a:t> </a:t>
                      </a:r>
                      <a:endParaRPr lang="en-US" sz="1400" b="0" i="0" u="none" strike="noStrike" dirty="0">
                        <a:effectLst/>
                        <a:latin typeface="Palatino Linotype" panose="02040502050505030304" pitchFamily="18" charset="0"/>
                      </a:endParaRPr>
                    </a:p>
                  </a:txBody>
                  <a:tcPr marL="46353" marR="46353" marT="643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535955914"/>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A32862-C632-4C69-B971-36163E30BC0F}"/>
              </a:ext>
            </a:extLst>
          </p:cNvPr>
          <p:cNvPicPr>
            <a:picLocks noChangeAspect="1"/>
          </p:cNvPicPr>
          <p:nvPr/>
        </p:nvPicPr>
        <p:blipFill rotWithShape="1">
          <a:blip r:embed="rId2"/>
          <a:srcRect t="3230"/>
          <a:stretch/>
        </p:blipFill>
        <p:spPr>
          <a:xfrm>
            <a:off x="391584" y="683352"/>
            <a:ext cx="6796699" cy="5843177"/>
          </a:xfrm>
          <a:prstGeom prst="rect">
            <a:avLst/>
          </a:prstGeom>
        </p:spPr>
      </p:pic>
      <p:sp>
        <p:nvSpPr>
          <p:cNvPr id="20" name="Title 1">
            <a:extLst>
              <a:ext uri="{FF2B5EF4-FFF2-40B4-BE49-F238E27FC236}">
                <a16:creationId xmlns:a16="http://schemas.microsoft.com/office/drawing/2014/main" id="{AA9A1D6E-F899-4635-A824-8909539BE510}"/>
              </a:ext>
            </a:extLst>
          </p:cNvPr>
          <p:cNvSpPr txBox="1">
            <a:spLocks/>
          </p:cNvSpPr>
          <p:nvPr/>
        </p:nvSpPr>
        <p:spPr>
          <a:xfrm>
            <a:off x="382059" y="9705"/>
            <a:ext cx="9057216"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sr-Latn-RS" sz="2800" i="1" dirty="0">
                <a:solidFill>
                  <a:srgbClr val="00B0F0"/>
                </a:solidFill>
                <a:latin typeface="Palatino Linotype" panose="02040502050505030304" pitchFamily="18" charset="0"/>
              </a:rPr>
              <a:t>Effectiveness of vaccines for some common infectious diseases</a:t>
            </a:r>
            <a:endParaRPr lang="en-GB" sz="2800" i="1" dirty="0">
              <a:solidFill>
                <a:srgbClr val="00B0F0"/>
              </a:solidFill>
              <a:latin typeface="Palatino Linotype" panose="02040502050505030304" pitchFamily="18" charset="0"/>
            </a:endParaRPr>
          </a:p>
        </p:txBody>
      </p:sp>
      <p:sp>
        <p:nvSpPr>
          <p:cNvPr id="22" name="Content Placeholder 2">
            <a:extLst>
              <a:ext uri="{FF2B5EF4-FFF2-40B4-BE49-F238E27FC236}">
                <a16:creationId xmlns:a16="http://schemas.microsoft.com/office/drawing/2014/main" id="{D72BCD6A-69B4-42D7-8E3B-041F8AED00EA}"/>
              </a:ext>
            </a:extLst>
          </p:cNvPr>
          <p:cNvSpPr txBox="1">
            <a:spLocks/>
          </p:cNvSpPr>
          <p:nvPr/>
        </p:nvSpPr>
        <p:spPr>
          <a:xfrm>
            <a:off x="7188283" y="2278962"/>
            <a:ext cx="3315624" cy="1613701"/>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sr-Latn-RS" dirty="0">
                <a:latin typeface="Palatino Linotype" panose="02040502050505030304" pitchFamily="18" charset="0"/>
              </a:rPr>
              <a:t>Decreament in the incidence of infectious diseases for which effective vaccines have been developed.</a:t>
            </a:r>
          </a:p>
          <a:p>
            <a:pPr marL="0" indent="0">
              <a:buNone/>
            </a:pPr>
            <a:endParaRPr lang="sr-Latn-RS"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r>
              <a:rPr lang="sr-Latn-RS" sz="1400" dirty="0">
                <a:latin typeface="Palatino Linotype" panose="02040502050505030304" pitchFamily="18" charset="0"/>
              </a:rPr>
              <a:t>Data from</a:t>
            </a:r>
            <a:r>
              <a:rPr lang="en-US" sz="1400" dirty="0">
                <a:latin typeface="Palatino Linotype" panose="02040502050505030304" pitchFamily="18" charset="0"/>
              </a:rPr>
              <a:t>: Abul K Abbas.</a:t>
            </a:r>
            <a:r>
              <a:rPr lang="sr-Latn-RS" sz="1400" dirty="0">
                <a:latin typeface="Palatino Linotype" panose="02040502050505030304" pitchFamily="18" charset="0"/>
              </a:rPr>
              <a:t> Cellular and molecular immunolog</a:t>
            </a:r>
            <a:r>
              <a:rPr lang="en-US" sz="1400" dirty="0">
                <a:latin typeface="Palatino Linotype" panose="02040502050505030304" pitchFamily="18" charset="0"/>
              </a:rPr>
              <a:t>y. Elsevier 2019.</a:t>
            </a:r>
            <a:endParaRPr lang="en-GB" sz="1400" dirty="0">
              <a:latin typeface="Palatino Linotype" panose="02040502050505030304" pitchFamily="18" charset="0"/>
            </a:endParaRPr>
          </a:p>
        </p:txBody>
      </p:sp>
    </p:spTree>
    <p:extLst>
      <p:ext uri="{BB962C8B-B14F-4D97-AF65-F5344CB8AC3E}">
        <p14:creationId xmlns:p14="http://schemas.microsoft.com/office/powerpoint/2010/main" val="38393209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A32862-C632-4C69-B971-36163E30BC0F}"/>
              </a:ext>
            </a:extLst>
          </p:cNvPr>
          <p:cNvPicPr>
            <a:picLocks noChangeAspect="1"/>
          </p:cNvPicPr>
          <p:nvPr/>
        </p:nvPicPr>
        <p:blipFill rotWithShape="1">
          <a:blip r:embed="rId2"/>
          <a:srcRect t="3230"/>
          <a:stretch/>
        </p:blipFill>
        <p:spPr>
          <a:xfrm>
            <a:off x="391584" y="683352"/>
            <a:ext cx="6796699" cy="5843177"/>
          </a:xfrm>
          <a:prstGeom prst="rect">
            <a:avLst/>
          </a:prstGeom>
        </p:spPr>
      </p:pic>
      <p:sp>
        <p:nvSpPr>
          <p:cNvPr id="20" name="Title 1">
            <a:extLst>
              <a:ext uri="{FF2B5EF4-FFF2-40B4-BE49-F238E27FC236}">
                <a16:creationId xmlns:a16="http://schemas.microsoft.com/office/drawing/2014/main" id="{AA9A1D6E-F899-4635-A824-8909539BE510}"/>
              </a:ext>
            </a:extLst>
          </p:cNvPr>
          <p:cNvSpPr txBox="1">
            <a:spLocks/>
          </p:cNvSpPr>
          <p:nvPr/>
        </p:nvSpPr>
        <p:spPr>
          <a:xfrm>
            <a:off x="382059" y="9705"/>
            <a:ext cx="9057216"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sr-Latn-RS" sz="2800" i="1" dirty="0">
                <a:solidFill>
                  <a:srgbClr val="00B0F0"/>
                </a:solidFill>
                <a:latin typeface="Palatino Linotype" panose="02040502050505030304" pitchFamily="18" charset="0"/>
              </a:rPr>
              <a:t>Effectiveness of vaccines for some common infectious diseases</a:t>
            </a:r>
            <a:endParaRPr lang="en-GB" sz="2800" i="1" dirty="0">
              <a:solidFill>
                <a:srgbClr val="00B0F0"/>
              </a:solidFill>
              <a:latin typeface="Palatino Linotype" panose="02040502050505030304" pitchFamily="18" charset="0"/>
            </a:endParaRPr>
          </a:p>
        </p:txBody>
      </p:sp>
      <p:sp>
        <p:nvSpPr>
          <p:cNvPr id="22" name="Content Placeholder 2">
            <a:extLst>
              <a:ext uri="{FF2B5EF4-FFF2-40B4-BE49-F238E27FC236}">
                <a16:creationId xmlns:a16="http://schemas.microsoft.com/office/drawing/2014/main" id="{D72BCD6A-69B4-42D7-8E3B-041F8AED00EA}"/>
              </a:ext>
            </a:extLst>
          </p:cNvPr>
          <p:cNvSpPr txBox="1">
            <a:spLocks/>
          </p:cNvSpPr>
          <p:nvPr/>
        </p:nvSpPr>
        <p:spPr>
          <a:xfrm>
            <a:off x="7188283" y="2278962"/>
            <a:ext cx="3315624" cy="1613701"/>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sr-Latn-RS" dirty="0">
                <a:latin typeface="Palatino Linotype" panose="02040502050505030304" pitchFamily="18" charset="0"/>
              </a:rPr>
              <a:t>Decreament in the incidence of infectious diseases for which effective vaccines have been developed.</a:t>
            </a:r>
          </a:p>
          <a:p>
            <a:pPr marL="0" indent="0">
              <a:buNone/>
            </a:pPr>
            <a:endParaRPr lang="sr-Latn-RS"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endParaRPr lang="en-US" sz="1400" dirty="0">
              <a:latin typeface="Palatino Linotype" panose="02040502050505030304" pitchFamily="18" charset="0"/>
            </a:endParaRPr>
          </a:p>
          <a:p>
            <a:pPr marL="0" indent="0">
              <a:buNone/>
            </a:pPr>
            <a:r>
              <a:rPr lang="sr-Latn-RS" sz="1400" dirty="0">
                <a:latin typeface="Palatino Linotype" panose="02040502050505030304" pitchFamily="18" charset="0"/>
              </a:rPr>
              <a:t>Data from</a:t>
            </a:r>
            <a:r>
              <a:rPr lang="en-US" sz="1400" dirty="0">
                <a:latin typeface="Palatino Linotype" panose="02040502050505030304" pitchFamily="18" charset="0"/>
              </a:rPr>
              <a:t>: Abul K Abbas.</a:t>
            </a:r>
            <a:r>
              <a:rPr lang="sr-Latn-RS" sz="1400" dirty="0">
                <a:latin typeface="Palatino Linotype" panose="02040502050505030304" pitchFamily="18" charset="0"/>
              </a:rPr>
              <a:t> Cellular and molecular immunolog</a:t>
            </a:r>
            <a:r>
              <a:rPr lang="en-US" sz="1400" dirty="0">
                <a:latin typeface="Palatino Linotype" panose="02040502050505030304" pitchFamily="18" charset="0"/>
              </a:rPr>
              <a:t>y. Elsevier 2019.</a:t>
            </a:r>
            <a:endParaRPr lang="en-GB" sz="1400" dirty="0">
              <a:latin typeface="Palatino Linotype" panose="02040502050505030304" pitchFamily="18" charset="0"/>
            </a:endParaRPr>
          </a:p>
        </p:txBody>
      </p:sp>
      <p:sp>
        <p:nvSpPr>
          <p:cNvPr id="2" name="Rectangle: Rounded Corners 1">
            <a:extLst>
              <a:ext uri="{FF2B5EF4-FFF2-40B4-BE49-F238E27FC236}">
                <a16:creationId xmlns:a16="http://schemas.microsoft.com/office/drawing/2014/main" id="{8A777A4D-BF8A-40A1-B71C-C98E1B16D283}"/>
              </a:ext>
            </a:extLst>
          </p:cNvPr>
          <p:cNvSpPr/>
          <p:nvPr/>
        </p:nvSpPr>
        <p:spPr>
          <a:xfrm>
            <a:off x="391584" y="3609975"/>
            <a:ext cx="6796699" cy="42862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421458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text, clock, time, mounted&#10;&#10;Description automatically generated">
            <a:extLst>
              <a:ext uri="{FF2B5EF4-FFF2-40B4-BE49-F238E27FC236}">
                <a16:creationId xmlns:a16="http://schemas.microsoft.com/office/drawing/2014/main" id="{7E120929-2753-46B4-96F5-A7C1C75239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54" y="0"/>
            <a:ext cx="12244054" cy="6887283"/>
          </a:xfrm>
          <a:prstGeom prst="rect">
            <a:avLst/>
          </a:prstGeom>
        </p:spPr>
      </p:pic>
      <p:sp>
        <p:nvSpPr>
          <p:cNvPr id="17" name="Rectangle: Rounded Corners 16">
            <a:extLst>
              <a:ext uri="{FF2B5EF4-FFF2-40B4-BE49-F238E27FC236}">
                <a16:creationId xmlns:a16="http://schemas.microsoft.com/office/drawing/2014/main" id="{788D42CE-75DA-4FB6-ACE5-94B81AF8802D}"/>
              </a:ext>
            </a:extLst>
          </p:cNvPr>
          <p:cNvSpPr/>
          <p:nvPr/>
        </p:nvSpPr>
        <p:spPr>
          <a:xfrm>
            <a:off x="-13954" y="4886325"/>
            <a:ext cx="12205954" cy="197167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989964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FILES\NASTAVA FULL\2013\mikrobiologija 2013\nastavna jedinica 13\materijal\figure_32.2.jpg">
            <a:extLst>
              <a:ext uri="{FF2B5EF4-FFF2-40B4-BE49-F238E27FC236}">
                <a16:creationId xmlns:a16="http://schemas.microsoft.com/office/drawing/2014/main" id="{3767C6B9-90B2-46AA-B292-59C02218ACF3}"/>
              </a:ext>
            </a:extLst>
          </p:cNvPr>
          <p:cNvPicPr>
            <a:picLocks noChangeAspect="1" noChangeArrowheads="1"/>
          </p:cNvPicPr>
          <p:nvPr/>
        </p:nvPicPr>
        <p:blipFill rotWithShape="1">
          <a:blip r:embed="rId2" cstate="print">
            <a:biLevel thresh="75000"/>
            <a:extLst>
              <a:ext uri="{BEBA8EAE-BF5A-486C-A8C5-ECC9F3942E4B}">
                <a14:imgProps xmlns:a14="http://schemas.microsoft.com/office/drawing/2010/main">
                  <a14:imgLayer r:embed="rId3">
                    <a14:imgEffect>
                      <a14:colorTemperature colorTemp="5900"/>
                    </a14:imgEffect>
                  </a14:imgLayer>
                </a14:imgProps>
              </a:ext>
            </a:extLst>
          </a:blip>
          <a:srcRect l="18615" r="51571" b="40610"/>
          <a:stretch/>
        </p:blipFill>
        <p:spPr bwMode="auto">
          <a:xfrm>
            <a:off x="1796" y="806461"/>
            <a:ext cx="2315740" cy="3471900"/>
          </a:xfrm>
          <a:prstGeom prst="rect">
            <a:avLst/>
          </a:prstGeom>
          <a:noFill/>
        </p:spPr>
      </p:pic>
      <p:sp>
        <p:nvSpPr>
          <p:cNvPr id="10" name="Title 1">
            <a:extLst>
              <a:ext uri="{FF2B5EF4-FFF2-40B4-BE49-F238E27FC236}">
                <a16:creationId xmlns:a16="http://schemas.microsoft.com/office/drawing/2014/main" id="{A05B04E5-C557-4644-8E5C-D62020D5E623}"/>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virus</a:t>
            </a:r>
            <a:endParaRPr lang="en-GB" sz="2800" i="1" dirty="0">
              <a:solidFill>
                <a:schemeClr val="bg2">
                  <a:lumMod val="50000"/>
                </a:schemeClr>
              </a:solidFill>
              <a:latin typeface="Palatino Linotype" panose="02040502050505030304" pitchFamily="18" charset="0"/>
            </a:endParaRPr>
          </a:p>
        </p:txBody>
      </p:sp>
      <p:sp>
        <p:nvSpPr>
          <p:cNvPr id="14" name="TextBox 13">
            <a:extLst>
              <a:ext uri="{FF2B5EF4-FFF2-40B4-BE49-F238E27FC236}">
                <a16:creationId xmlns:a16="http://schemas.microsoft.com/office/drawing/2014/main" id="{D15F37AC-7AC9-4238-83BF-CC74700A20DF}"/>
              </a:ext>
            </a:extLst>
          </p:cNvPr>
          <p:cNvSpPr txBox="1"/>
          <p:nvPr/>
        </p:nvSpPr>
        <p:spPr>
          <a:xfrm>
            <a:off x="3492156" y="457640"/>
            <a:ext cx="1797308" cy="369332"/>
          </a:xfrm>
          <a:prstGeom prst="rect">
            <a:avLst/>
          </a:prstGeom>
          <a:noFill/>
        </p:spPr>
        <p:txBody>
          <a:bodyPr wrap="square" rtlCol="0">
            <a:spAutoFit/>
          </a:bodyPr>
          <a:lstStyle/>
          <a:p>
            <a:pPr algn="ctr"/>
            <a:r>
              <a:rPr lang="en-GB" dirty="0">
                <a:latin typeface="Palatino Linotype" panose="02040502050505030304" pitchFamily="18" charset="0"/>
              </a:rPr>
              <a:t>Year: 195</a:t>
            </a:r>
            <a:r>
              <a:rPr lang="en-US" dirty="0">
                <a:latin typeface="Palatino Linotype" panose="02040502050505030304" pitchFamily="18" charset="0"/>
              </a:rPr>
              <a:t>5</a:t>
            </a:r>
            <a:endParaRPr lang="en-GB" dirty="0">
              <a:latin typeface="Palatino Linotype" panose="02040502050505030304" pitchFamily="18" charset="0"/>
            </a:endParaRPr>
          </a:p>
        </p:txBody>
      </p:sp>
    </p:spTree>
    <p:extLst>
      <p:ext uri="{BB962C8B-B14F-4D97-AF65-F5344CB8AC3E}">
        <p14:creationId xmlns:p14="http://schemas.microsoft.com/office/powerpoint/2010/main" val="1828745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1313019953"/>
              </p:ext>
            </p:extLst>
          </p:nvPr>
        </p:nvGraphicFramePr>
        <p:xfrm>
          <a:off x="343380" y="1461526"/>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itle 1">
            <a:extLst>
              <a:ext uri="{FF2B5EF4-FFF2-40B4-BE49-F238E27FC236}">
                <a16:creationId xmlns:a16="http://schemas.microsoft.com/office/drawing/2014/main" id="{A296DB96-B0E3-27FB-D608-25DF378F8C1E}"/>
              </a:ext>
            </a:extLst>
          </p:cNvPr>
          <p:cNvSpPr txBox="1">
            <a:spLocks/>
          </p:cNvSpPr>
          <p:nvPr/>
        </p:nvSpPr>
        <p:spPr>
          <a:xfrm>
            <a:off x="142043"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i="1" dirty="0">
                <a:latin typeface="Palatino Linotype" panose="02040502050505030304" pitchFamily="18" charset="0"/>
              </a:rPr>
              <a:t>Immune response</a:t>
            </a:r>
            <a:endParaRPr lang="en-GB" sz="3000" i="1" dirty="0">
              <a:latin typeface="Palatino Linotype" panose="02040502050505030304" pitchFamily="18" charset="0"/>
            </a:endParaRPr>
          </a:p>
        </p:txBody>
      </p:sp>
    </p:spTree>
    <p:extLst>
      <p:ext uri="{BB962C8B-B14F-4D97-AF65-F5344CB8AC3E}">
        <p14:creationId xmlns:p14="http://schemas.microsoft.com/office/powerpoint/2010/main" val="32178099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FILES\NASTAVA FULL\2013\mikrobiologija 2013\nastavna jedinica 13\materijal\figure_32.2.jpg">
            <a:extLst>
              <a:ext uri="{FF2B5EF4-FFF2-40B4-BE49-F238E27FC236}">
                <a16:creationId xmlns:a16="http://schemas.microsoft.com/office/drawing/2014/main" id="{3767C6B9-90B2-46AA-B292-59C02218ACF3}"/>
              </a:ext>
            </a:extLst>
          </p:cNvPr>
          <p:cNvPicPr>
            <a:picLocks noChangeAspect="1" noChangeArrowheads="1"/>
          </p:cNvPicPr>
          <p:nvPr/>
        </p:nvPicPr>
        <p:blipFill rotWithShape="1">
          <a:blip r:embed="rId2" cstate="print">
            <a:biLevel thresh="75000"/>
          </a:blip>
          <a:srcRect l="18615" r="51571" b="40610"/>
          <a:stretch/>
        </p:blipFill>
        <p:spPr bwMode="auto">
          <a:xfrm>
            <a:off x="1796" y="806461"/>
            <a:ext cx="2315740" cy="3471900"/>
          </a:xfrm>
          <a:prstGeom prst="rect">
            <a:avLst/>
          </a:prstGeom>
          <a:noFill/>
        </p:spPr>
      </p:pic>
      <p:pic>
        <p:nvPicPr>
          <p:cNvPr id="3" name="Picture 2" descr="D:\FILES\NASTAVA FULL\2013\mikrobiologija 2013\nastavna jedinica 13\materijal\figure_32.2.jpg">
            <a:extLst>
              <a:ext uri="{FF2B5EF4-FFF2-40B4-BE49-F238E27FC236}">
                <a16:creationId xmlns:a16="http://schemas.microsoft.com/office/drawing/2014/main" id="{03B93D6D-504F-4C4A-87BC-17A33825BBA2}"/>
              </a:ext>
            </a:extLst>
          </p:cNvPr>
          <p:cNvPicPr>
            <a:picLocks noChangeAspect="1" noChangeArrowheads="1"/>
          </p:cNvPicPr>
          <p:nvPr/>
        </p:nvPicPr>
        <p:blipFill rotWithShape="1">
          <a:blip r:embed="rId2" cstate="print">
            <a:biLevel thresh="75000"/>
          </a:blip>
          <a:srcRect l="51414" t="64526" r="27771" b="15410"/>
          <a:stretch/>
        </p:blipFill>
        <p:spPr bwMode="auto">
          <a:xfrm>
            <a:off x="2317536" y="882663"/>
            <a:ext cx="1250535" cy="907268"/>
          </a:xfrm>
          <a:prstGeom prst="rect">
            <a:avLst/>
          </a:prstGeom>
          <a:noFill/>
        </p:spPr>
      </p:pic>
      <p:sp>
        <p:nvSpPr>
          <p:cNvPr id="10" name="Title 1">
            <a:extLst>
              <a:ext uri="{FF2B5EF4-FFF2-40B4-BE49-F238E27FC236}">
                <a16:creationId xmlns:a16="http://schemas.microsoft.com/office/drawing/2014/main" id="{A05B04E5-C557-4644-8E5C-D62020D5E623}"/>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virus</a:t>
            </a:r>
            <a:endParaRPr lang="en-GB" sz="2800" i="1" dirty="0">
              <a:solidFill>
                <a:schemeClr val="bg2">
                  <a:lumMod val="50000"/>
                </a:schemeClr>
              </a:solidFill>
              <a:latin typeface="Palatino Linotype" panose="02040502050505030304" pitchFamily="18" charset="0"/>
            </a:endParaRPr>
          </a:p>
        </p:txBody>
      </p:sp>
      <p:sp>
        <p:nvSpPr>
          <p:cNvPr id="14" name="TextBox 13">
            <a:extLst>
              <a:ext uri="{FF2B5EF4-FFF2-40B4-BE49-F238E27FC236}">
                <a16:creationId xmlns:a16="http://schemas.microsoft.com/office/drawing/2014/main" id="{D15F37AC-7AC9-4238-83BF-CC74700A20DF}"/>
              </a:ext>
            </a:extLst>
          </p:cNvPr>
          <p:cNvSpPr txBox="1"/>
          <p:nvPr/>
        </p:nvSpPr>
        <p:spPr>
          <a:xfrm>
            <a:off x="3492156" y="457640"/>
            <a:ext cx="1797308" cy="369332"/>
          </a:xfrm>
          <a:prstGeom prst="rect">
            <a:avLst/>
          </a:prstGeom>
          <a:noFill/>
        </p:spPr>
        <p:txBody>
          <a:bodyPr wrap="square" rtlCol="0">
            <a:spAutoFit/>
          </a:bodyPr>
          <a:lstStyle/>
          <a:p>
            <a:pPr algn="ctr"/>
            <a:r>
              <a:rPr lang="en-GB" dirty="0">
                <a:latin typeface="Palatino Linotype" panose="02040502050505030304" pitchFamily="18" charset="0"/>
              </a:rPr>
              <a:t>Year: 195</a:t>
            </a:r>
            <a:r>
              <a:rPr lang="en-US" dirty="0">
                <a:latin typeface="Palatino Linotype" panose="02040502050505030304" pitchFamily="18" charset="0"/>
              </a:rPr>
              <a:t>5</a:t>
            </a:r>
            <a:endParaRPr lang="en-GB" dirty="0">
              <a:latin typeface="Palatino Linotype" panose="02040502050505030304" pitchFamily="18" charset="0"/>
            </a:endParaRPr>
          </a:p>
        </p:txBody>
      </p:sp>
    </p:spTree>
    <p:extLst>
      <p:ext uri="{BB962C8B-B14F-4D97-AF65-F5344CB8AC3E}">
        <p14:creationId xmlns:p14="http://schemas.microsoft.com/office/powerpoint/2010/main" val="38182955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FILES\NASTAVA FULL\2013\mikrobiologija 2013\nastavna jedinica 13\materijal\figure_32.2.jpg">
            <a:extLst>
              <a:ext uri="{FF2B5EF4-FFF2-40B4-BE49-F238E27FC236}">
                <a16:creationId xmlns:a16="http://schemas.microsoft.com/office/drawing/2014/main" id="{3767C6B9-90B2-46AA-B292-59C02218ACF3}"/>
              </a:ext>
            </a:extLst>
          </p:cNvPr>
          <p:cNvPicPr>
            <a:picLocks noChangeAspect="1" noChangeArrowheads="1"/>
          </p:cNvPicPr>
          <p:nvPr/>
        </p:nvPicPr>
        <p:blipFill rotWithShape="1">
          <a:blip r:embed="rId2" cstate="print">
            <a:biLevel thresh="75000"/>
          </a:blip>
          <a:srcRect l="18615" r="51571" b="40610"/>
          <a:stretch/>
        </p:blipFill>
        <p:spPr bwMode="auto">
          <a:xfrm>
            <a:off x="1796" y="806461"/>
            <a:ext cx="2315740" cy="3471900"/>
          </a:xfrm>
          <a:prstGeom prst="rect">
            <a:avLst/>
          </a:prstGeom>
          <a:noFill/>
        </p:spPr>
      </p:pic>
      <p:pic>
        <p:nvPicPr>
          <p:cNvPr id="3" name="Picture 2" descr="D:\FILES\NASTAVA FULL\2013\mikrobiologija 2013\nastavna jedinica 13\materijal\figure_32.2.jpg">
            <a:extLst>
              <a:ext uri="{FF2B5EF4-FFF2-40B4-BE49-F238E27FC236}">
                <a16:creationId xmlns:a16="http://schemas.microsoft.com/office/drawing/2014/main" id="{03B93D6D-504F-4C4A-87BC-17A33825BBA2}"/>
              </a:ext>
            </a:extLst>
          </p:cNvPr>
          <p:cNvPicPr>
            <a:picLocks noChangeAspect="1" noChangeArrowheads="1"/>
          </p:cNvPicPr>
          <p:nvPr/>
        </p:nvPicPr>
        <p:blipFill rotWithShape="1">
          <a:blip r:embed="rId2" cstate="print">
            <a:biLevel thresh="75000"/>
          </a:blip>
          <a:srcRect l="51414" t="64526" r="27771" b="15410"/>
          <a:stretch/>
        </p:blipFill>
        <p:spPr bwMode="auto">
          <a:xfrm>
            <a:off x="2317536" y="882663"/>
            <a:ext cx="1250535" cy="907268"/>
          </a:xfrm>
          <a:prstGeom prst="rect">
            <a:avLst/>
          </a:prstGeom>
          <a:noFill/>
        </p:spPr>
      </p:pic>
      <p:pic>
        <p:nvPicPr>
          <p:cNvPr id="4" name="Picture 3">
            <a:extLst>
              <a:ext uri="{FF2B5EF4-FFF2-40B4-BE49-F238E27FC236}">
                <a16:creationId xmlns:a16="http://schemas.microsoft.com/office/drawing/2014/main" id="{AFFA9510-687E-4C4B-8EA6-491BB2B53C17}"/>
              </a:ext>
            </a:extLst>
          </p:cNvPr>
          <p:cNvPicPr>
            <a:picLocks noChangeAspect="1" noChangeArrowheads="1"/>
          </p:cNvPicPr>
          <p:nvPr/>
        </p:nvPicPr>
        <p:blipFill rotWithShape="1">
          <a:blip r:embed="rId3" cstate="print"/>
          <a:srcRect/>
          <a:stretch/>
        </p:blipFill>
        <p:spPr bwMode="auto">
          <a:xfrm>
            <a:off x="2797880" y="4411981"/>
            <a:ext cx="1540382" cy="2369817"/>
          </a:xfrm>
          <a:prstGeom prst="rect">
            <a:avLst/>
          </a:prstGeom>
          <a:noFill/>
          <a:ln w="9525">
            <a:noFill/>
            <a:miter lim="800000"/>
            <a:headEnd/>
            <a:tailEnd/>
          </a:ln>
          <a:effectLst/>
        </p:spPr>
      </p:pic>
      <p:pic>
        <p:nvPicPr>
          <p:cNvPr id="5" name="Picture 1" descr="C:\Users\Ivan Jovanovic\Desktop\children-with-polio-770x392.png">
            <a:extLst>
              <a:ext uri="{FF2B5EF4-FFF2-40B4-BE49-F238E27FC236}">
                <a16:creationId xmlns:a16="http://schemas.microsoft.com/office/drawing/2014/main" id="{F4160C97-2418-47E4-AEE6-6016DD3784FC}"/>
              </a:ext>
            </a:extLst>
          </p:cNvPr>
          <p:cNvPicPr>
            <a:picLocks noChangeAspect="1" noChangeArrowheads="1"/>
          </p:cNvPicPr>
          <p:nvPr/>
        </p:nvPicPr>
        <p:blipFill>
          <a:blip r:embed="rId4" cstate="print"/>
          <a:srcRect r="16216"/>
          <a:stretch>
            <a:fillRect/>
          </a:stretch>
        </p:blipFill>
        <p:spPr bwMode="auto">
          <a:xfrm>
            <a:off x="88885" y="5098768"/>
            <a:ext cx="2650773" cy="1683030"/>
          </a:xfrm>
          <a:prstGeom prst="rect">
            <a:avLst/>
          </a:prstGeom>
          <a:noFill/>
        </p:spPr>
      </p:pic>
      <p:sp>
        <p:nvSpPr>
          <p:cNvPr id="10" name="Title 1">
            <a:extLst>
              <a:ext uri="{FF2B5EF4-FFF2-40B4-BE49-F238E27FC236}">
                <a16:creationId xmlns:a16="http://schemas.microsoft.com/office/drawing/2014/main" id="{A05B04E5-C557-4644-8E5C-D62020D5E623}"/>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virus</a:t>
            </a:r>
            <a:endParaRPr lang="en-GB" sz="2800" i="1" dirty="0">
              <a:solidFill>
                <a:schemeClr val="bg2">
                  <a:lumMod val="50000"/>
                </a:schemeClr>
              </a:solidFill>
              <a:latin typeface="Palatino Linotype" panose="02040502050505030304" pitchFamily="18" charset="0"/>
            </a:endParaRPr>
          </a:p>
        </p:txBody>
      </p:sp>
      <p:sp>
        <p:nvSpPr>
          <p:cNvPr id="13" name="TextBox 12">
            <a:extLst>
              <a:ext uri="{FF2B5EF4-FFF2-40B4-BE49-F238E27FC236}">
                <a16:creationId xmlns:a16="http://schemas.microsoft.com/office/drawing/2014/main" id="{BC9F9BC7-33A9-4637-9A26-F77005D90A77}"/>
              </a:ext>
            </a:extLst>
          </p:cNvPr>
          <p:cNvSpPr txBox="1"/>
          <p:nvPr/>
        </p:nvSpPr>
        <p:spPr>
          <a:xfrm>
            <a:off x="1899226" y="3213557"/>
            <a:ext cx="1797308" cy="923330"/>
          </a:xfrm>
          <a:prstGeom prst="rect">
            <a:avLst/>
          </a:prstGeom>
          <a:noFill/>
        </p:spPr>
        <p:txBody>
          <a:bodyPr wrap="square" rtlCol="0">
            <a:spAutoFit/>
          </a:bodyPr>
          <a:lstStyle/>
          <a:p>
            <a:pPr algn="ctr"/>
            <a:r>
              <a:rPr lang="en-US" b="1" dirty="0">
                <a:latin typeface="Palatino Linotype" panose="02040502050505030304" pitchFamily="18" charset="0"/>
              </a:rPr>
              <a:t>Paralytic polio</a:t>
            </a:r>
          </a:p>
          <a:p>
            <a:pPr algn="ctr"/>
            <a:r>
              <a:rPr lang="en-GB" dirty="0">
                <a:latin typeface="Palatino Linotype" panose="02040502050505030304" pitchFamily="18" charset="0"/>
              </a:rPr>
              <a:t>limb muscle paralysis</a:t>
            </a:r>
          </a:p>
        </p:txBody>
      </p:sp>
      <p:sp>
        <p:nvSpPr>
          <p:cNvPr id="14" name="TextBox 13">
            <a:extLst>
              <a:ext uri="{FF2B5EF4-FFF2-40B4-BE49-F238E27FC236}">
                <a16:creationId xmlns:a16="http://schemas.microsoft.com/office/drawing/2014/main" id="{D15F37AC-7AC9-4238-83BF-CC74700A20DF}"/>
              </a:ext>
            </a:extLst>
          </p:cNvPr>
          <p:cNvSpPr txBox="1"/>
          <p:nvPr/>
        </p:nvSpPr>
        <p:spPr>
          <a:xfrm>
            <a:off x="3492156" y="457640"/>
            <a:ext cx="1797308" cy="369332"/>
          </a:xfrm>
          <a:prstGeom prst="rect">
            <a:avLst/>
          </a:prstGeom>
          <a:noFill/>
        </p:spPr>
        <p:txBody>
          <a:bodyPr wrap="square" rtlCol="0">
            <a:spAutoFit/>
          </a:bodyPr>
          <a:lstStyle/>
          <a:p>
            <a:pPr algn="ctr"/>
            <a:r>
              <a:rPr lang="en-GB" dirty="0">
                <a:latin typeface="Palatino Linotype" panose="02040502050505030304" pitchFamily="18" charset="0"/>
              </a:rPr>
              <a:t>Year: 195</a:t>
            </a:r>
            <a:r>
              <a:rPr lang="en-US" dirty="0">
                <a:latin typeface="Palatino Linotype" panose="02040502050505030304" pitchFamily="18" charset="0"/>
              </a:rPr>
              <a:t>5</a:t>
            </a:r>
            <a:endParaRPr lang="en-GB" dirty="0">
              <a:latin typeface="Palatino Linotype" panose="02040502050505030304" pitchFamily="18" charset="0"/>
            </a:endParaRPr>
          </a:p>
        </p:txBody>
      </p:sp>
    </p:spTree>
    <p:extLst>
      <p:ext uri="{BB962C8B-B14F-4D97-AF65-F5344CB8AC3E}">
        <p14:creationId xmlns:p14="http://schemas.microsoft.com/office/powerpoint/2010/main" val="6168602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FILES\NASTAVA FULL\2013\mikrobiologija 2013\nastavna jedinica 13\materijal\figure_32.2.jpg">
            <a:extLst>
              <a:ext uri="{FF2B5EF4-FFF2-40B4-BE49-F238E27FC236}">
                <a16:creationId xmlns:a16="http://schemas.microsoft.com/office/drawing/2014/main" id="{3767C6B9-90B2-46AA-B292-59C02218ACF3}"/>
              </a:ext>
            </a:extLst>
          </p:cNvPr>
          <p:cNvPicPr>
            <a:picLocks noChangeAspect="1" noChangeArrowheads="1"/>
          </p:cNvPicPr>
          <p:nvPr/>
        </p:nvPicPr>
        <p:blipFill rotWithShape="1">
          <a:blip r:embed="rId2" cstate="print">
            <a:biLevel thresh="75000"/>
          </a:blip>
          <a:srcRect l="18615" r="51571" b="40610"/>
          <a:stretch/>
        </p:blipFill>
        <p:spPr bwMode="auto">
          <a:xfrm>
            <a:off x="1796" y="806461"/>
            <a:ext cx="2315740" cy="3471900"/>
          </a:xfrm>
          <a:prstGeom prst="rect">
            <a:avLst/>
          </a:prstGeom>
          <a:noFill/>
        </p:spPr>
      </p:pic>
      <p:pic>
        <p:nvPicPr>
          <p:cNvPr id="3" name="Picture 2" descr="D:\FILES\NASTAVA FULL\2013\mikrobiologija 2013\nastavna jedinica 13\materijal\figure_32.2.jpg">
            <a:extLst>
              <a:ext uri="{FF2B5EF4-FFF2-40B4-BE49-F238E27FC236}">
                <a16:creationId xmlns:a16="http://schemas.microsoft.com/office/drawing/2014/main" id="{03B93D6D-504F-4C4A-87BC-17A33825BBA2}"/>
              </a:ext>
            </a:extLst>
          </p:cNvPr>
          <p:cNvPicPr>
            <a:picLocks noChangeAspect="1" noChangeArrowheads="1"/>
          </p:cNvPicPr>
          <p:nvPr/>
        </p:nvPicPr>
        <p:blipFill rotWithShape="1">
          <a:blip r:embed="rId2" cstate="print">
            <a:biLevel thresh="75000"/>
          </a:blip>
          <a:srcRect l="51414" t="64526" r="27771" b="15410"/>
          <a:stretch/>
        </p:blipFill>
        <p:spPr bwMode="auto">
          <a:xfrm>
            <a:off x="2317536" y="882663"/>
            <a:ext cx="1250535" cy="907268"/>
          </a:xfrm>
          <a:prstGeom prst="rect">
            <a:avLst/>
          </a:prstGeom>
          <a:noFill/>
        </p:spPr>
      </p:pic>
      <p:pic>
        <p:nvPicPr>
          <p:cNvPr id="4" name="Picture 3">
            <a:extLst>
              <a:ext uri="{FF2B5EF4-FFF2-40B4-BE49-F238E27FC236}">
                <a16:creationId xmlns:a16="http://schemas.microsoft.com/office/drawing/2014/main" id="{AFFA9510-687E-4C4B-8EA6-491BB2B53C17}"/>
              </a:ext>
            </a:extLst>
          </p:cNvPr>
          <p:cNvPicPr>
            <a:picLocks noChangeAspect="1" noChangeArrowheads="1"/>
          </p:cNvPicPr>
          <p:nvPr/>
        </p:nvPicPr>
        <p:blipFill rotWithShape="1">
          <a:blip r:embed="rId3" cstate="print"/>
          <a:srcRect/>
          <a:stretch/>
        </p:blipFill>
        <p:spPr bwMode="auto">
          <a:xfrm>
            <a:off x="2797880" y="4411981"/>
            <a:ext cx="1540382" cy="2369817"/>
          </a:xfrm>
          <a:prstGeom prst="rect">
            <a:avLst/>
          </a:prstGeom>
          <a:noFill/>
          <a:ln w="9525">
            <a:noFill/>
            <a:miter lim="800000"/>
            <a:headEnd/>
            <a:tailEnd/>
          </a:ln>
          <a:effectLst/>
        </p:spPr>
      </p:pic>
      <p:pic>
        <p:nvPicPr>
          <p:cNvPr id="5" name="Picture 1" descr="C:\Users\Ivan Jovanovic\Desktop\children-with-polio-770x392.png">
            <a:extLst>
              <a:ext uri="{FF2B5EF4-FFF2-40B4-BE49-F238E27FC236}">
                <a16:creationId xmlns:a16="http://schemas.microsoft.com/office/drawing/2014/main" id="{F4160C97-2418-47E4-AEE6-6016DD3784FC}"/>
              </a:ext>
            </a:extLst>
          </p:cNvPr>
          <p:cNvPicPr>
            <a:picLocks noChangeAspect="1" noChangeArrowheads="1"/>
          </p:cNvPicPr>
          <p:nvPr/>
        </p:nvPicPr>
        <p:blipFill>
          <a:blip r:embed="rId4" cstate="print"/>
          <a:srcRect r="16216"/>
          <a:stretch>
            <a:fillRect/>
          </a:stretch>
        </p:blipFill>
        <p:spPr bwMode="auto">
          <a:xfrm>
            <a:off x="88885" y="5098768"/>
            <a:ext cx="2650773" cy="1683030"/>
          </a:xfrm>
          <a:prstGeom prst="rect">
            <a:avLst/>
          </a:prstGeom>
          <a:noFill/>
        </p:spPr>
      </p:pic>
      <p:pic>
        <p:nvPicPr>
          <p:cNvPr id="6" name="Picture 2">
            <a:extLst>
              <a:ext uri="{FF2B5EF4-FFF2-40B4-BE49-F238E27FC236}">
                <a16:creationId xmlns:a16="http://schemas.microsoft.com/office/drawing/2014/main" id="{861952C6-6694-4408-BD0F-C9DA015C44EE}"/>
              </a:ext>
            </a:extLst>
          </p:cNvPr>
          <p:cNvPicPr>
            <a:picLocks noChangeAspect="1" noChangeArrowheads="1"/>
          </p:cNvPicPr>
          <p:nvPr/>
        </p:nvPicPr>
        <p:blipFill rotWithShape="1">
          <a:blip r:embed="rId5" cstate="print"/>
          <a:srcRect l="8837" r="6845"/>
          <a:stretch/>
        </p:blipFill>
        <p:spPr bwMode="auto">
          <a:xfrm>
            <a:off x="5424989" y="4136887"/>
            <a:ext cx="3392439" cy="2644911"/>
          </a:xfrm>
          <a:prstGeom prst="rect">
            <a:avLst/>
          </a:prstGeom>
          <a:noFill/>
          <a:ln w="9525">
            <a:noFill/>
            <a:miter lim="800000"/>
            <a:headEnd/>
            <a:tailEnd/>
          </a:ln>
          <a:effectLst/>
        </p:spPr>
      </p:pic>
      <p:pic>
        <p:nvPicPr>
          <p:cNvPr id="7" name="Picture 2">
            <a:extLst>
              <a:ext uri="{FF2B5EF4-FFF2-40B4-BE49-F238E27FC236}">
                <a16:creationId xmlns:a16="http://schemas.microsoft.com/office/drawing/2014/main" id="{B19DFC6F-911B-4262-850C-24FA9831EA45}"/>
              </a:ext>
            </a:extLst>
          </p:cNvPr>
          <p:cNvPicPr>
            <a:picLocks noChangeAspect="1" noChangeArrowheads="1"/>
          </p:cNvPicPr>
          <p:nvPr/>
        </p:nvPicPr>
        <p:blipFill rotWithShape="1">
          <a:blip r:embed="rId6" cstate="print"/>
          <a:srcRect l="5357"/>
          <a:stretch/>
        </p:blipFill>
        <p:spPr bwMode="auto">
          <a:xfrm>
            <a:off x="8906613" y="4126458"/>
            <a:ext cx="3196502" cy="2655340"/>
          </a:xfrm>
          <a:prstGeom prst="rect">
            <a:avLst/>
          </a:prstGeom>
          <a:noFill/>
          <a:ln w="9525">
            <a:noFill/>
            <a:miter lim="800000"/>
            <a:headEnd/>
            <a:tailEnd/>
          </a:ln>
          <a:effectLst/>
        </p:spPr>
      </p:pic>
      <p:pic>
        <p:nvPicPr>
          <p:cNvPr id="8" name="Picture 7" descr="A picture containing person, indoor, floor, person&#10;&#10;Description automatically generated">
            <a:extLst>
              <a:ext uri="{FF2B5EF4-FFF2-40B4-BE49-F238E27FC236}">
                <a16:creationId xmlns:a16="http://schemas.microsoft.com/office/drawing/2014/main" id="{D5026952-5EDB-47AB-A276-68C8F01BE3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05685" y="713224"/>
            <a:ext cx="2181658" cy="3334819"/>
          </a:xfrm>
          <a:prstGeom prst="rect">
            <a:avLst/>
          </a:prstGeom>
        </p:spPr>
      </p:pic>
      <p:pic>
        <p:nvPicPr>
          <p:cNvPr id="9" name="Picture 3">
            <a:extLst>
              <a:ext uri="{FF2B5EF4-FFF2-40B4-BE49-F238E27FC236}">
                <a16:creationId xmlns:a16="http://schemas.microsoft.com/office/drawing/2014/main" id="{BF2142B2-1B17-4C88-A38E-6E3585C3E815}"/>
              </a:ext>
            </a:extLst>
          </p:cNvPr>
          <p:cNvPicPr>
            <a:picLocks noChangeAspect="1" noChangeArrowheads="1"/>
          </p:cNvPicPr>
          <p:nvPr/>
        </p:nvPicPr>
        <p:blipFill>
          <a:blip r:embed="rId8" cstate="print"/>
          <a:srcRect/>
          <a:stretch>
            <a:fillRect/>
          </a:stretch>
        </p:blipFill>
        <p:spPr bwMode="auto">
          <a:xfrm>
            <a:off x="7663543" y="713224"/>
            <a:ext cx="4441374" cy="3334819"/>
          </a:xfrm>
          <a:prstGeom prst="rect">
            <a:avLst/>
          </a:prstGeom>
          <a:noFill/>
          <a:ln w="9525">
            <a:noFill/>
            <a:miter lim="800000"/>
            <a:headEnd/>
            <a:tailEnd/>
          </a:ln>
          <a:effectLst/>
        </p:spPr>
      </p:pic>
      <p:sp>
        <p:nvSpPr>
          <p:cNvPr id="10" name="Title 1">
            <a:extLst>
              <a:ext uri="{FF2B5EF4-FFF2-40B4-BE49-F238E27FC236}">
                <a16:creationId xmlns:a16="http://schemas.microsoft.com/office/drawing/2014/main" id="{A05B04E5-C557-4644-8E5C-D62020D5E623}"/>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virus</a:t>
            </a:r>
            <a:endParaRPr lang="en-GB" sz="2800" i="1" dirty="0">
              <a:solidFill>
                <a:schemeClr val="bg2">
                  <a:lumMod val="50000"/>
                </a:schemeClr>
              </a:solidFill>
              <a:latin typeface="Palatino Linotype" panose="02040502050505030304" pitchFamily="18" charset="0"/>
            </a:endParaRPr>
          </a:p>
        </p:txBody>
      </p:sp>
      <p:sp>
        <p:nvSpPr>
          <p:cNvPr id="11" name="TextBox 10">
            <a:extLst>
              <a:ext uri="{FF2B5EF4-FFF2-40B4-BE49-F238E27FC236}">
                <a16:creationId xmlns:a16="http://schemas.microsoft.com/office/drawing/2014/main" id="{287B3400-5450-4ACD-9030-8DBF0593CF8D}"/>
              </a:ext>
            </a:extLst>
          </p:cNvPr>
          <p:cNvSpPr txBox="1"/>
          <p:nvPr/>
        </p:nvSpPr>
        <p:spPr>
          <a:xfrm>
            <a:off x="3123863" y="1845854"/>
            <a:ext cx="1797308" cy="1200329"/>
          </a:xfrm>
          <a:prstGeom prst="rect">
            <a:avLst/>
          </a:prstGeom>
          <a:noFill/>
        </p:spPr>
        <p:txBody>
          <a:bodyPr wrap="square" rtlCol="0">
            <a:spAutoFit/>
          </a:bodyPr>
          <a:lstStyle/>
          <a:p>
            <a:pPr algn="ctr"/>
            <a:r>
              <a:rPr lang="en-US" b="1" dirty="0">
                <a:latin typeface="Palatino Linotype" panose="02040502050505030304" pitchFamily="18" charset="0"/>
              </a:rPr>
              <a:t>Bulbar polio</a:t>
            </a:r>
          </a:p>
          <a:p>
            <a:pPr algn="ctr"/>
            <a:r>
              <a:rPr lang="en-GB" dirty="0">
                <a:latin typeface="Palatino Linotype" panose="02040502050505030304" pitchFamily="18" charset="0"/>
              </a:rPr>
              <a:t>paralysis of the respiratory muscles</a:t>
            </a:r>
          </a:p>
        </p:txBody>
      </p:sp>
      <p:sp>
        <p:nvSpPr>
          <p:cNvPr id="13" name="TextBox 12">
            <a:extLst>
              <a:ext uri="{FF2B5EF4-FFF2-40B4-BE49-F238E27FC236}">
                <a16:creationId xmlns:a16="http://schemas.microsoft.com/office/drawing/2014/main" id="{BC9F9BC7-33A9-4637-9A26-F77005D90A77}"/>
              </a:ext>
            </a:extLst>
          </p:cNvPr>
          <p:cNvSpPr txBox="1"/>
          <p:nvPr/>
        </p:nvSpPr>
        <p:spPr>
          <a:xfrm>
            <a:off x="1899226" y="3213557"/>
            <a:ext cx="1797308" cy="923330"/>
          </a:xfrm>
          <a:prstGeom prst="rect">
            <a:avLst/>
          </a:prstGeom>
          <a:noFill/>
        </p:spPr>
        <p:txBody>
          <a:bodyPr wrap="square" rtlCol="0">
            <a:spAutoFit/>
          </a:bodyPr>
          <a:lstStyle/>
          <a:p>
            <a:pPr algn="ctr"/>
            <a:r>
              <a:rPr lang="en-US" b="1" dirty="0">
                <a:latin typeface="Palatino Linotype" panose="02040502050505030304" pitchFamily="18" charset="0"/>
              </a:rPr>
              <a:t>Paralytic polio</a:t>
            </a:r>
          </a:p>
          <a:p>
            <a:pPr algn="ctr"/>
            <a:r>
              <a:rPr lang="en-GB" dirty="0">
                <a:latin typeface="Palatino Linotype" panose="02040502050505030304" pitchFamily="18" charset="0"/>
              </a:rPr>
              <a:t>limb muscle paralysis</a:t>
            </a:r>
          </a:p>
        </p:txBody>
      </p:sp>
      <p:sp>
        <p:nvSpPr>
          <p:cNvPr id="14" name="TextBox 13">
            <a:extLst>
              <a:ext uri="{FF2B5EF4-FFF2-40B4-BE49-F238E27FC236}">
                <a16:creationId xmlns:a16="http://schemas.microsoft.com/office/drawing/2014/main" id="{D15F37AC-7AC9-4238-83BF-CC74700A20DF}"/>
              </a:ext>
            </a:extLst>
          </p:cNvPr>
          <p:cNvSpPr txBox="1"/>
          <p:nvPr/>
        </p:nvSpPr>
        <p:spPr>
          <a:xfrm>
            <a:off x="3492156" y="457640"/>
            <a:ext cx="1797308" cy="369332"/>
          </a:xfrm>
          <a:prstGeom prst="rect">
            <a:avLst/>
          </a:prstGeom>
          <a:noFill/>
        </p:spPr>
        <p:txBody>
          <a:bodyPr wrap="square" rtlCol="0">
            <a:spAutoFit/>
          </a:bodyPr>
          <a:lstStyle/>
          <a:p>
            <a:pPr algn="ctr"/>
            <a:r>
              <a:rPr lang="en-GB" dirty="0">
                <a:latin typeface="Palatino Linotype" panose="02040502050505030304" pitchFamily="18" charset="0"/>
              </a:rPr>
              <a:t>Year: 195</a:t>
            </a:r>
            <a:r>
              <a:rPr lang="en-US" dirty="0">
                <a:latin typeface="Palatino Linotype" panose="02040502050505030304" pitchFamily="18" charset="0"/>
              </a:rPr>
              <a:t>5</a:t>
            </a:r>
            <a:endParaRPr lang="en-GB" dirty="0">
              <a:latin typeface="Palatino Linotype" panose="02040502050505030304" pitchFamily="18" charset="0"/>
            </a:endParaRPr>
          </a:p>
        </p:txBody>
      </p:sp>
    </p:spTree>
    <p:extLst>
      <p:ext uri="{BB962C8B-B14F-4D97-AF65-F5344CB8AC3E}">
        <p14:creationId xmlns:p14="http://schemas.microsoft.com/office/powerpoint/2010/main" val="9223649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88B5E46-8763-4427-B1A5-AAF9CA4BFA7A}"/>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vaccines</a:t>
            </a:r>
            <a:endParaRPr lang="en-GB" sz="2800" i="1" dirty="0">
              <a:solidFill>
                <a:schemeClr val="bg2">
                  <a:lumMod val="50000"/>
                </a:schemeClr>
              </a:solidFill>
              <a:latin typeface="Palatino Linotype" panose="02040502050505030304" pitchFamily="18" charset="0"/>
            </a:endParaRPr>
          </a:p>
        </p:txBody>
      </p:sp>
    </p:spTree>
    <p:extLst>
      <p:ext uri="{BB962C8B-B14F-4D97-AF65-F5344CB8AC3E}">
        <p14:creationId xmlns:p14="http://schemas.microsoft.com/office/powerpoint/2010/main" val="3639264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7C99F2-AABE-42B8-91DF-9578AB225099}"/>
              </a:ext>
            </a:extLst>
          </p:cNvPr>
          <p:cNvPicPr>
            <a:picLocks noChangeAspect="1" noChangeArrowheads="1"/>
          </p:cNvPicPr>
          <p:nvPr/>
        </p:nvPicPr>
        <p:blipFill>
          <a:blip r:embed="rId2" cstate="print"/>
          <a:srcRect/>
          <a:stretch>
            <a:fillRect/>
          </a:stretch>
        </p:blipFill>
        <p:spPr bwMode="auto">
          <a:xfrm>
            <a:off x="6060154" y="561013"/>
            <a:ext cx="3936784" cy="3112806"/>
          </a:xfrm>
          <a:prstGeom prst="rect">
            <a:avLst/>
          </a:prstGeom>
          <a:noFill/>
          <a:ln w="9525">
            <a:noFill/>
            <a:miter lim="800000"/>
            <a:headEnd/>
            <a:tailEnd/>
          </a:ln>
          <a:effectLst/>
        </p:spPr>
      </p:pic>
      <p:pic>
        <p:nvPicPr>
          <p:cNvPr id="3" name="Picture 2">
            <a:extLst>
              <a:ext uri="{FF2B5EF4-FFF2-40B4-BE49-F238E27FC236}">
                <a16:creationId xmlns:a16="http://schemas.microsoft.com/office/drawing/2014/main" id="{A9A37C8F-F110-403F-A506-CF02DA7A55C5}"/>
              </a:ext>
            </a:extLst>
          </p:cNvPr>
          <p:cNvPicPr>
            <a:picLocks noChangeAspect="1" noChangeArrowheads="1"/>
          </p:cNvPicPr>
          <p:nvPr/>
        </p:nvPicPr>
        <p:blipFill>
          <a:blip r:embed="rId3" cstate="print"/>
          <a:srcRect l="4800"/>
          <a:stretch>
            <a:fillRect/>
          </a:stretch>
        </p:blipFill>
        <p:spPr bwMode="auto">
          <a:xfrm>
            <a:off x="1803833" y="556999"/>
            <a:ext cx="3961754" cy="3112806"/>
          </a:xfrm>
          <a:prstGeom prst="rect">
            <a:avLst/>
          </a:prstGeom>
          <a:noFill/>
          <a:ln w="9525">
            <a:noFill/>
            <a:miter lim="800000"/>
            <a:headEnd/>
            <a:tailEnd/>
          </a:ln>
          <a:effectLst/>
        </p:spPr>
      </p:pic>
      <p:sp>
        <p:nvSpPr>
          <p:cNvPr id="8" name="TextBox 7">
            <a:extLst>
              <a:ext uri="{FF2B5EF4-FFF2-40B4-BE49-F238E27FC236}">
                <a16:creationId xmlns:a16="http://schemas.microsoft.com/office/drawing/2014/main" id="{E583095D-57D9-4E13-B04D-3500F2903F26}"/>
              </a:ext>
            </a:extLst>
          </p:cNvPr>
          <p:cNvSpPr txBox="1"/>
          <p:nvPr/>
        </p:nvSpPr>
        <p:spPr>
          <a:xfrm>
            <a:off x="7798" y="1694937"/>
            <a:ext cx="1797308" cy="646331"/>
          </a:xfrm>
          <a:prstGeom prst="rect">
            <a:avLst/>
          </a:prstGeom>
          <a:noFill/>
        </p:spPr>
        <p:txBody>
          <a:bodyPr wrap="square" rtlCol="0">
            <a:spAutoFit/>
          </a:bodyPr>
          <a:lstStyle/>
          <a:p>
            <a:pPr algn="ctr"/>
            <a:r>
              <a:rPr lang="en-US" b="1" dirty="0">
                <a:latin typeface="Palatino Linotype" panose="02040502050505030304" pitchFamily="18" charset="0"/>
              </a:rPr>
              <a:t>Salk`s vaccine</a:t>
            </a:r>
          </a:p>
          <a:p>
            <a:pPr algn="ctr"/>
            <a:r>
              <a:rPr lang="en-GB" dirty="0">
                <a:latin typeface="Palatino Linotype" panose="02040502050505030304" pitchFamily="18" charset="0"/>
              </a:rPr>
              <a:t>1955</a:t>
            </a:r>
          </a:p>
        </p:txBody>
      </p:sp>
      <p:sp>
        <p:nvSpPr>
          <p:cNvPr id="10" name="Title 1">
            <a:extLst>
              <a:ext uri="{FF2B5EF4-FFF2-40B4-BE49-F238E27FC236}">
                <a16:creationId xmlns:a16="http://schemas.microsoft.com/office/drawing/2014/main" id="{A88B5E46-8763-4427-B1A5-AAF9CA4BFA7A}"/>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vaccines</a:t>
            </a:r>
            <a:endParaRPr lang="en-GB" sz="2800" i="1" dirty="0">
              <a:solidFill>
                <a:schemeClr val="bg2">
                  <a:lumMod val="50000"/>
                </a:schemeClr>
              </a:solidFill>
              <a:latin typeface="Palatino Linotype" panose="02040502050505030304" pitchFamily="18" charset="0"/>
            </a:endParaRPr>
          </a:p>
        </p:txBody>
      </p:sp>
    </p:spTree>
    <p:extLst>
      <p:ext uri="{BB962C8B-B14F-4D97-AF65-F5344CB8AC3E}">
        <p14:creationId xmlns:p14="http://schemas.microsoft.com/office/powerpoint/2010/main" val="27990603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7C99F2-AABE-42B8-91DF-9578AB225099}"/>
              </a:ext>
            </a:extLst>
          </p:cNvPr>
          <p:cNvPicPr>
            <a:picLocks noChangeAspect="1" noChangeArrowheads="1"/>
          </p:cNvPicPr>
          <p:nvPr/>
        </p:nvPicPr>
        <p:blipFill>
          <a:blip r:embed="rId2" cstate="print"/>
          <a:srcRect/>
          <a:stretch>
            <a:fillRect/>
          </a:stretch>
        </p:blipFill>
        <p:spPr bwMode="auto">
          <a:xfrm>
            <a:off x="6060154" y="561013"/>
            <a:ext cx="3936784" cy="3112806"/>
          </a:xfrm>
          <a:prstGeom prst="rect">
            <a:avLst/>
          </a:prstGeom>
          <a:noFill/>
          <a:ln w="9525">
            <a:noFill/>
            <a:miter lim="800000"/>
            <a:headEnd/>
            <a:tailEnd/>
          </a:ln>
          <a:effectLst/>
        </p:spPr>
      </p:pic>
      <p:pic>
        <p:nvPicPr>
          <p:cNvPr id="3" name="Picture 2">
            <a:extLst>
              <a:ext uri="{FF2B5EF4-FFF2-40B4-BE49-F238E27FC236}">
                <a16:creationId xmlns:a16="http://schemas.microsoft.com/office/drawing/2014/main" id="{A9A37C8F-F110-403F-A506-CF02DA7A55C5}"/>
              </a:ext>
            </a:extLst>
          </p:cNvPr>
          <p:cNvPicPr>
            <a:picLocks noChangeAspect="1" noChangeArrowheads="1"/>
          </p:cNvPicPr>
          <p:nvPr/>
        </p:nvPicPr>
        <p:blipFill>
          <a:blip r:embed="rId3" cstate="print"/>
          <a:srcRect l="4800"/>
          <a:stretch>
            <a:fillRect/>
          </a:stretch>
        </p:blipFill>
        <p:spPr bwMode="auto">
          <a:xfrm>
            <a:off x="1803833" y="556999"/>
            <a:ext cx="3961754" cy="3112806"/>
          </a:xfrm>
          <a:prstGeom prst="rect">
            <a:avLst/>
          </a:prstGeom>
          <a:noFill/>
          <a:ln w="9525">
            <a:noFill/>
            <a:miter lim="800000"/>
            <a:headEnd/>
            <a:tailEnd/>
          </a:ln>
          <a:effectLst/>
        </p:spPr>
      </p:pic>
      <p:pic>
        <p:nvPicPr>
          <p:cNvPr id="5" name="Picture 1" descr="C:\Users\Ivan Jovanovic\Desktop\Sabin_-_WHO_Pasteur_Merieux_-_giving_vaccine.jpg">
            <a:extLst>
              <a:ext uri="{FF2B5EF4-FFF2-40B4-BE49-F238E27FC236}">
                <a16:creationId xmlns:a16="http://schemas.microsoft.com/office/drawing/2014/main" id="{8E20621D-F494-43F5-8B30-AEA2DD56C264}"/>
              </a:ext>
            </a:extLst>
          </p:cNvPr>
          <p:cNvPicPr>
            <a:picLocks noChangeAspect="1" noChangeArrowheads="1"/>
          </p:cNvPicPr>
          <p:nvPr/>
        </p:nvPicPr>
        <p:blipFill>
          <a:blip r:embed="rId4" cstate="print"/>
          <a:srcRect b="7650"/>
          <a:stretch>
            <a:fillRect/>
          </a:stretch>
        </p:blipFill>
        <p:spPr bwMode="auto">
          <a:xfrm>
            <a:off x="7733353" y="4005942"/>
            <a:ext cx="1959429" cy="2743200"/>
          </a:xfrm>
          <a:prstGeom prst="rect">
            <a:avLst/>
          </a:prstGeom>
          <a:noFill/>
        </p:spPr>
      </p:pic>
      <p:pic>
        <p:nvPicPr>
          <p:cNvPr id="6" name="Picture 3" descr="C:\Users\Ivan Jovanovic\Desktop\dr-albert-sabin-1906-1993-holding-everett.jpg">
            <a:extLst>
              <a:ext uri="{FF2B5EF4-FFF2-40B4-BE49-F238E27FC236}">
                <a16:creationId xmlns:a16="http://schemas.microsoft.com/office/drawing/2014/main" id="{59BD2A89-334C-4812-BE5A-388ADD131F9F}"/>
              </a:ext>
            </a:extLst>
          </p:cNvPr>
          <p:cNvPicPr>
            <a:picLocks noChangeAspect="1" noChangeArrowheads="1"/>
          </p:cNvPicPr>
          <p:nvPr/>
        </p:nvPicPr>
        <p:blipFill>
          <a:blip r:embed="rId5" cstate="print"/>
          <a:srcRect/>
          <a:stretch>
            <a:fillRect/>
          </a:stretch>
        </p:blipFill>
        <p:spPr bwMode="auto">
          <a:xfrm>
            <a:off x="2230212" y="4005943"/>
            <a:ext cx="2047875" cy="2743200"/>
          </a:xfrm>
          <a:prstGeom prst="rect">
            <a:avLst/>
          </a:prstGeom>
          <a:noFill/>
        </p:spPr>
      </p:pic>
      <p:pic>
        <p:nvPicPr>
          <p:cNvPr id="7" name="Picture 5" descr="Резултат слика">
            <a:extLst>
              <a:ext uri="{FF2B5EF4-FFF2-40B4-BE49-F238E27FC236}">
                <a16:creationId xmlns:a16="http://schemas.microsoft.com/office/drawing/2014/main" id="{2B9F12EF-81CB-4732-A2CE-DE59E0F87CC0}"/>
              </a:ext>
            </a:extLst>
          </p:cNvPr>
          <p:cNvPicPr>
            <a:picLocks noChangeAspect="1" noChangeArrowheads="1"/>
          </p:cNvPicPr>
          <p:nvPr/>
        </p:nvPicPr>
        <p:blipFill>
          <a:blip r:embed="rId6" cstate="print"/>
          <a:srcRect/>
          <a:stretch>
            <a:fillRect/>
          </a:stretch>
        </p:blipFill>
        <p:spPr bwMode="auto">
          <a:xfrm>
            <a:off x="4576970" y="4329792"/>
            <a:ext cx="2857500" cy="2095501"/>
          </a:xfrm>
          <a:prstGeom prst="rect">
            <a:avLst/>
          </a:prstGeom>
          <a:noFill/>
        </p:spPr>
      </p:pic>
      <p:sp>
        <p:nvSpPr>
          <p:cNvPr id="8" name="TextBox 7">
            <a:extLst>
              <a:ext uri="{FF2B5EF4-FFF2-40B4-BE49-F238E27FC236}">
                <a16:creationId xmlns:a16="http://schemas.microsoft.com/office/drawing/2014/main" id="{E583095D-57D9-4E13-B04D-3500F2903F26}"/>
              </a:ext>
            </a:extLst>
          </p:cNvPr>
          <p:cNvSpPr txBox="1"/>
          <p:nvPr/>
        </p:nvSpPr>
        <p:spPr>
          <a:xfrm>
            <a:off x="7798" y="1694937"/>
            <a:ext cx="1797308" cy="646331"/>
          </a:xfrm>
          <a:prstGeom prst="rect">
            <a:avLst/>
          </a:prstGeom>
          <a:noFill/>
        </p:spPr>
        <p:txBody>
          <a:bodyPr wrap="square" rtlCol="0">
            <a:spAutoFit/>
          </a:bodyPr>
          <a:lstStyle/>
          <a:p>
            <a:pPr algn="ctr"/>
            <a:r>
              <a:rPr lang="en-US" b="1" dirty="0">
                <a:latin typeface="Palatino Linotype" panose="02040502050505030304" pitchFamily="18" charset="0"/>
              </a:rPr>
              <a:t>Salk`s vaccine</a:t>
            </a:r>
          </a:p>
          <a:p>
            <a:pPr algn="ctr"/>
            <a:r>
              <a:rPr lang="en-GB" dirty="0">
                <a:latin typeface="Palatino Linotype" panose="02040502050505030304" pitchFamily="18" charset="0"/>
              </a:rPr>
              <a:t>1955</a:t>
            </a:r>
          </a:p>
        </p:txBody>
      </p:sp>
      <p:sp>
        <p:nvSpPr>
          <p:cNvPr id="9" name="TextBox 8">
            <a:extLst>
              <a:ext uri="{FF2B5EF4-FFF2-40B4-BE49-F238E27FC236}">
                <a16:creationId xmlns:a16="http://schemas.microsoft.com/office/drawing/2014/main" id="{58478D49-4EAF-456B-BF30-F4134B88E8C3}"/>
              </a:ext>
            </a:extLst>
          </p:cNvPr>
          <p:cNvSpPr txBox="1"/>
          <p:nvPr/>
        </p:nvSpPr>
        <p:spPr>
          <a:xfrm>
            <a:off x="400" y="4910134"/>
            <a:ext cx="1804705" cy="646331"/>
          </a:xfrm>
          <a:prstGeom prst="rect">
            <a:avLst/>
          </a:prstGeom>
          <a:noFill/>
        </p:spPr>
        <p:txBody>
          <a:bodyPr wrap="square" rtlCol="0">
            <a:spAutoFit/>
          </a:bodyPr>
          <a:lstStyle/>
          <a:p>
            <a:pPr algn="ctr"/>
            <a:r>
              <a:rPr lang="en-US" b="1" dirty="0">
                <a:latin typeface="Palatino Linotype" panose="02040502050505030304" pitchFamily="18" charset="0"/>
              </a:rPr>
              <a:t>Sabin`s vaccine</a:t>
            </a:r>
          </a:p>
          <a:p>
            <a:pPr algn="ctr"/>
            <a:r>
              <a:rPr lang="en-GB" dirty="0">
                <a:latin typeface="Palatino Linotype" panose="02040502050505030304" pitchFamily="18" charset="0"/>
              </a:rPr>
              <a:t>1960</a:t>
            </a:r>
          </a:p>
        </p:txBody>
      </p:sp>
      <p:sp>
        <p:nvSpPr>
          <p:cNvPr id="10" name="Title 1">
            <a:extLst>
              <a:ext uri="{FF2B5EF4-FFF2-40B4-BE49-F238E27FC236}">
                <a16:creationId xmlns:a16="http://schemas.microsoft.com/office/drawing/2014/main" id="{A88B5E46-8763-4427-B1A5-AAF9CA4BFA7A}"/>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vaccines</a:t>
            </a:r>
            <a:endParaRPr lang="en-GB" sz="2800" i="1" dirty="0">
              <a:solidFill>
                <a:schemeClr val="bg2">
                  <a:lumMod val="50000"/>
                </a:schemeClr>
              </a:solidFill>
              <a:latin typeface="Palatino Linotype" panose="02040502050505030304" pitchFamily="18" charset="0"/>
            </a:endParaRPr>
          </a:p>
        </p:txBody>
      </p:sp>
    </p:spTree>
    <p:extLst>
      <p:ext uri="{BB962C8B-B14F-4D97-AF65-F5344CB8AC3E}">
        <p14:creationId xmlns:p14="http://schemas.microsoft.com/office/powerpoint/2010/main" val="9876676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451F23D4-197B-46AE-B275-A11068973BAE}"/>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vaccines</a:t>
            </a:r>
            <a:endParaRPr lang="en-GB" sz="2800" i="1" dirty="0">
              <a:solidFill>
                <a:schemeClr val="bg2">
                  <a:lumMod val="50000"/>
                </a:schemeClr>
              </a:solidFill>
              <a:latin typeface="Palatino Linotype" panose="02040502050505030304" pitchFamily="18" charset="0"/>
            </a:endParaRPr>
          </a:p>
        </p:txBody>
      </p:sp>
      <p:sp>
        <p:nvSpPr>
          <p:cNvPr id="12" name="Content Placeholder 2">
            <a:extLst>
              <a:ext uri="{FF2B5EF4-FFF2-40B4-BE49-F238E27FC236}">
                <a16:creationId xmlns:a16="http://schemas.microsoft.com/office/drawing/2014/main" id="{C47B79AA-6277-45DC-BD6B-4AE10F4EF243}"/>
              </a:ext>
            </a:extLst>
          </p:cNvPr>
          <p:cNvSpPr txBox="1">
            <a:spLocks/>
          </p:cNvSpPr>
          <p:nvPr/>
        </p:nvSpPr>
        <p:spPr>
          <a:xfrm>
            <a:off x="339983" y="1281988"/>
            <a:ext cx="11129967" cy="3880773"/>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a:latin typeface="Palatino Linotype" panose="02040502050505030304" pitchFamily="18" charset="0"/>
              </a:rPr>
              <a:t>Poor response to vaccination (</a:t>
            </a:r>
            <a:r>
              <a:rPr lang="en-GB" dirty="0">
                <a:latin typeface="Palatino Linotype" panose="02040502050505030304" pitchFamily="18" charset="0"/>
              </a:rPr>
              <a:t>obvious similarity to the response to vaccination today</a:t>
            </a:r>
            <a:r>
              <a:rPr lang="en-US" dirty="0">
                <a:latin typeface="Palatino Linotype" panose="02040502050505030304" pitchFamily="18" charset="0"/>
              </a:rPr>
              <a:t>)</a:t>
            </a:r>
          </a:p>
          <a:p>
            <a:endParaRPr lang="en-US" dirty="0">
              <a:latin typeface="Palatino Linotype" panose="02040502050505030304" pitchFamily="18" charset="0"/>
            </a:endParaRPr>
          </a:p>
          <a:p>
            <a:r>
              <a:rPr lang="en-US" dirty="0">
                <a:latin typeface="Palatino Linotype" panose="02040502050505030304" pitchFamily="18" charset="0"/>
              </a:rPr>
              <a:t>Why</a:t>
            </a:r>
            <a:r>
              <a:rPr lang="sr-Latn-RS" dirty="0">
                <a:latin typeface="Palatino Linotype" panose="02040502050505030304" pitchFamily="18" charset="0"/>
              </a:rPr>
              <a:t>?</a:t>
            </a:r>
            <a:endParaRPr lang="en-US" dirty="0">
              <a:latin typeface="Palatino Linotype" panose="02040502050505030304" pitchFamily="18" charset="0"/>
            </a:endParaRPr>
          </a:p>
        </p:txBody>
      </p:sp>
    </p:spTree>
    <p:extLst>
      <p:ext uri="{BB962C8B-B14F-4D97-AF65-F5344CB8AC3E}">
        <p14:creationId xmlns:p14="http://schemas.microsoft.com/office/powerpoint/2010/main" val="17114844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451F23D4-197B-46AE-B275-A11068973BAE}"/>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vaccines</a:t>
            </a:r>
            <a:endParaRPr lang="en-GB" sz="2800" i="1" dirty="0">
              <a:solidFill>
                <a:schemeClr val="bg2">
                  <a:lumMod val="50000"/>
                </a:schemeClr>
              </a:solidFill>
              <a:latin typeface="Palatino Linotype" panose="02040502050505030304" pitchFamily="18" charset="0"/>
            </a:endParaRPr>
          </a:p>
        </p:txBody>
      </p:sp>
      <p:sp>
        <p:nvSpPr>
          <p:cNvPr id="12" name="Content Placeholder 2">
            <a:extLst>
              <a:ext uri="{FF2B5EF4-FFF2-40B4-BE49-F238E27FC236}">
                <a16:creationId xmlns:a16="http://schemas.microsoft.com/office/drawing/2014/main" id="{C47B79AA-6277-45DC-BD6B-4AE10F4EF243}"/>
              </a:ext>
            </a:extLst>
          </p:cNvPr>
          <p:cNvSpPr txBox="1">
            <a:spLocks/>
          </p:cNvSpPr>
          <p:nvPr/>
        </p:nvSpPr>
        <p:spPr>
          <a:xfrm>
            <a:off x="339983" y="1281988"/>
            <a:ext cx="4276405" cy="3880773"/>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sr-Latn-RS" dirty="0">
                <a:latin typeface="Palatino Linotype" panose="02040502050505030304" pitchFamily="18" charset="0"/>
              </a:rPr>
              <a:t>Fear of unknown</a:t>
            </a:r>
            <a:endParaRPr lang="en-US" dirty="0">
              <a:latin typeface="Palatino Linotype" panose="02040502050505030304" pitchFamily="18" charset="0"/>
            </a:endParaRPr>
          </a:p>
          <a:p>
            <a:pPr marL="0" indent="0">
              <a:buNone/>
            </a:pPr>
            <a:endParaRPr lang="en-US" dirty="0">
              <a:latin typeface="Palatino Linotype" panose="02040502050505030304" pitchFamily="18" charset="0"/>
            </a:endParaRPr>
          </a:p>
          <a:p>
            <a:r>
              <a:rPr lang="en-US" dirty="0">
                <a:latin typeface="Palatino Linotype" panose="02040502050505030304" pitchFamily="18" charset="0"/>
              </a:rPr>
              <a:t>Distrust of citizens</a:t>
            </a:r>
          </a:p>
        </p:txBody>
      </p:sp>
    </p:spTree>
    <p:extLst>
      <p:ext uri="{BB962C8B-B14F-4D97-AF65-F5344CB8AC3E}">
        <p14:creationId xmlns:p14="http://schemas.microsoft.com/office/powerpoint/2010/main" val="22169402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583095D-57D9-4E13-B04D-3500F2903F26}"/>
              </a:ext>
            </a:extLst>
          </p:cNvPr>
          <p:cNvSpPr txBox="1"/>
          <p:nvPr/>
        </p:nvSpPr>
        <p:spPr>
          <a:xfrm>
            <a:off x="4154746" y="3151414"/>
            <a:ext cx="5536433" cy="246221"/>
          </a:xfrm>
          <a:prstGeom prst="rect">
            <a:avLst/>
          </a:prstGeom>
          <a:noFill/>
        </p:spPr>
        <p:txBody>
          <a:bodyPr wrap="square" rtlCol="0">
            <a:spAutoFit/>
          </a:bodyPr>
          <a:lstStyle/>
          <a:p>
            <a:pPr algn="ctr"/>
            <a:r>
              <a:rPr lang="en-GB" sz="1000" dirty="0">
                <a:latin typeface="Palatino Linotype" panose="02040502050505030304" pitchFamily="18" charset="0"/>
              </a:rPr>
              <a:t>Backstage at CBS Studio 50, before airing of The Ed Sullivan Show</a:t>
            </a:r>
            <a:r>
              <a:rPr lang="sr-Cyrl-RS" sz="1000" dirty="0">
                <a:latin typeface="Palatino Linotype" panose="02040502050505030304" pitchFamily="18" charset="0"/>
              </a:rPr>
              <a:t>, </a:t>
            </a:r>
            <a:r>
              <a:rPr lang="en-GB" sz="1000" dirty="0">
                <a:latin typeface="Palatino Linotype" panose="02040502050505030304" pitchFamily="18" charset="0"/>
              </a:rPr>
              <a:t>1956 </a:t>
            </a:r>
          </a:p>
        </p:txBody>
      </p:sp>
      <p:sp>
        <p:nvSpPr>
          <p:cNvPr id="10" name="Title 1">
            <a:extLst>
              <a:ext uri="{FF2B5EF4-FFF2-40B4-BE49-F238E27FC236}">
                <a16:creationId xmlns:a16="http://schemas.microsoft.com/office/drawing/2014/main" id="{451F23D4-197B-46AE-B275-A11068973BAE}"/>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vaccines</a:t>
            </a:r>
            <a:endParaRPr lang="en-GB" sz="2800" i="1" dirty="0">
              <a:solidFill>
                <a:schemeClr val="bg2">
                  <a:lumMod val="50000"/>
                </a:schemeClr>
              </a:solidFill>
              <a:latin typeface="Palatino Linotype" panose="02040502050505030304" pitchFamily="18" charset="0"/>
            </a:endParaRPr>
          </a:p>
        </p:txBody>
      </p:sp>
      <p:pic>
        <p:nvPicPr>
          <p:cNvPr id="11" name="Picture 10" descr="A group of people embracing&#10;&#10;Description automatically generated with low confidence">
            <a:extLst>
              <a:ext uri="{FF2B5EF4-FFF2-40B4-BE49-F238E27FC236}">
                <a16:creationId xmlns:a16="http://schemas.microsoft.com/office/drawing/2014/main" id="{B3B4327A-1B75-4FDD-A0C0-971F3CDB7F2A}"/>
              </a:ext>
            </a:extLst>
          </p:cNvPr>
          <p:cNvPicPr>
            <a:picLocks noChangeAspect="1"/>
          </p:cNvPicPr>
          <p:nvPr/>
        </p:nvPicPr>
        <p:blipFill rotWithShape="1">
          <a:blip r:embed="rId2">
            <a:extLst>
              <a:ext uri="{28A0092B-C50C-407E-A947-70E740481C1C}">
                <a14:useLocalDpi xmlns:a14="http://schemas.microsoft.com/office/drawing/2010/main" val="0"/>
              </a:ext>
            </a:extLst>
          </a:blip>
          <a:srcRect t="12097"/>
          <a:stretch/>
        </p:blipFill>
        <p:spPr>
          <a:xfrm>
            <a:off x="4820582" y="472052"/>
            <a:ext cx="4138207" cy="2700000"/>
          </a:xfrm>
          <a:prstGeom prst="rect">
            <a:avLst/>
          </a:prstGeom>
        </p:spPr>
      </p:pic>
      <p:sp>
        <p:nvSpPr>
          <p:cNvPr id="12" name="Content Placeholder 2">
            <a:extLst>
              <a:ext uri="{FF2B5EF4-FFF2-40B4-BE49-F238E27FC236}">
                <a16:creationId xmlns:a16="http://schemas.microsoft.com/office/drawing/2014/main" id="{C47B79AA-6277-45DC-BD6B-4AE10F4EF243}"/>
              </a:ext>
            </a:extLst>
          </p:cNvPr>
          <p:cNvSpPr txBox="1">
            <a:spLocks/>
          </p:cNvSpPr>
          <p:nvPr/>
        </p:nvSpPr>
        <p:spPr>
          <a:xfrm>
            <a:off x="339983" y="1281988"/>
            <a:ext cx="4276405" cy="3880773"/>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sr-Latn-RS" dirty="0">
                <a:latin typeface="Palatino Linotype" panose="02040502050505030304" pitchFamily="18" charset="0"/>
              </a:rPr>
              <a:t>Fear of unknown</a:t>
            </a:r>
            <a:endParaRPr lang="en-US" dirty="0">
              <a:latin typeface="Palatino Linotype" panose="02040502050505030304" pitchFamily="18" charset="0"/>
            </a:endParaRPr>
          </a:p>
          <a:p>
            <a:pPr marL="0" indent="0">
              <a:buNone/>
            </a:pPr>
            <a:endParaRPr lang="en-US" dirty="0">
              <a:latin typeface="Palatino Linotype" panose="02040502050505030304" pitchFamily="18" charset="0"/>
            </a:endParaRPr>
          </a:p>
          <a:p>
            <a:r>
              <a:rPr lang="en-US" dirty="0">
                <a:latin typeface="Palatino Linotype" panose="02040502050505030304" pitchFamily="18" charset="0"/>
              </a:rPr>
              <a:t>Distrust of citizens</a:t>
            </a:r>
          </a:p>
        </p:txBody>
      </p:sp>
    </p:spTree>
    <p:extLst>
      <p:ext uri="{BB962C8B-B14F-4D97-AF65-F5344CB8AC3E}">
        <p14:creationId xmlns:p14="http://schemas.microsoft.com/office/powerpoint/2010/main" val="5376722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583095D-57D9-4E13-B04D-3500F2903F26}"/>
              </a:ext>
            </a:extLst>
          </p:cNvPr>
          <p:cNvSpPr txBox="1"/>
          <p:nvPr/>
        </p:nvSpPr>
        <p:spPr>
          <a:xfrm>
            <a:off x="4154746" y="3151414"/>
            <a:ext cx="5536433" cy="246221"/>
          </a:xfrm>
          <a:prstGeom prst="rect">
            <a:avLst/>
          </a:prstGeom>
          <a:noFill/>
        </p:spPr>
        <p:txBody>
          <a:bodyPr wrap="square" rtlCol="0">
            <a:spAutoFit/>
          </a:bodyPr>
          <a:lstStyle/>
          <a:p>
            <a:pPr algn="ctr"/>
            <a:r>
              <a:rPr lang="en-GB" sz="1000" dirty="0">
                <a:latin typeface="Palatino Linotype" panose="02040502050505030304" pitchFamily="18" charset="0"/>
              </a:rPr>
              <a:t>Backstage at CBS Studio 50, before airing of The Ed Sullivan Show</a:t>
            </a:r>
            <a:r>
              <a:rPr lang="sr-Cyrl-RS" sz="1000" dirty="0">
                <a:latin typeface="Palatino Linotype" panose="02040502050505030304" pitchFamily="18" charset="0"/>
              </a:rPr>
              <a:t>, </a:t>
            </a:r>
            <a:r>
              <a:rPr lang="en-GB" sz="1000" dirty="0">
                <a:latin typeface="Palatino Linotype" panose="02040502050505030304" pitchFamily="18" charset="0"/>
              </a:rPr>
              <a:t>1956 </a:t>
            </a:r>
          </a:p>
        </p:txBody>
      </p:sp>
      <p:sp>
        <p:nvSpPr>
          <p:cNvPr id="10" name="Title 1">
            <a:extLst>
              <a:ext uri="{FF2B5EF4-FFF2-40B4-BE49-F238E27FC236}">
                <a16:creationId xmlns:a16="http://schemas.microsoft.com/office/drawing/2014/main" id="{451F23D4-197B-46AE-B275-A11068973BAE}"/>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vaccines</a:t>
            </a:r>
            <a:endParaRPr lang="en-GB" sz="2800" i="1" dirty="0">
              <a:solidFill>
                <a:schemeClr val="bg2">
                  <a:lumMod val="50000"/>
                </a:schemeClr>
              </a:solidFill>
              <a:latin typeface="Palatino Linotype" panose="02040502050505030304" pitchFamily="18" charset="0"/>
            </a:endParaRPr>
          </a:p>
        </p:txBody>
      </p:sp>
      <p:pic>
        <p:nvPicPr>
          <p:cNvPr id="11" name="Picture 10" descr="A group of people embracing&#10;&#10;Description automatically generated with low confidence">
            <a:extLst>
              <a:ext uri="{FF2B5EF4-FFF2-40B4-BE49-F238E27FC236}">
                <a16:creationId xmlns:a16="http://schemas.microsoft.com/office/drawing/2014/main" id="{B3B4327A-1B75-4FDD-A0C0-971F3CDB7F2A}"/>
              </a:ext>
            </a:extLst>
          </p:cNvPr>
          <p:cNvPicPr>
            <a:picLocks noChangeAspect="1"/>
          </p:cNvPicPr>
          <p:nvPr/>
        </p:nvPicPr>
        <p:blipFill rotWithShape="1">
          <a:blip r:embed="rId2">
            <a:extLst>
              <a:ext uri="{28A0092B-C50C-407E-A947-70E740481C1C}">
                <a14:useLocalDpi xmlns:a14="http://schemas.microsoft.com/office/drawing/2010/main" val="0"/>
              </a:ext>
            </a:extLst>
          </a:blip>
          <a:srcRect t="12097"/>
          <a:stretch/>
        </p:blipFill>
        <p:spPr>
          <a:xfrm>
            <a:off x="4820582" y="472052"/>
            <a:ext cx="4138207" cy="2700000"/>
          </a:xfrm>
          <a:prstGeom prst="rect">
            <a:avLst/>
          </a:prstGeom>
        </p:spPr>
      </p:pic>
      <p:sp>
        <p:nvSpPr>
          <p:cNvPr id="12" name="Content Placeholder 2">
            <a:extLst>
              <a:ext uri="{FF2B5EF4-FFF2-40B4-BE49-F238E27FC236}">
                <a16:creationId xmlns:a16="http://schemas.microsoft.com/office/drawing/2014/main" id="{C47B79AA-6277-45DC-BD6B-4AE10F4EF243}"/>
              </a:ext>
            </a:extLst>
          </p:cNvPr>
          <p:cNvSpPr txBox="1">
            <a:spLocks/>
          </p:cNvSpPr>
          <p:nvPr/>
        </p:nvSpPr>
        <p:spPr>
          <a:xfrm>
            <a:off x="339983" y="1281988"/>
            <a:ext cx="4276405" cy="3880773"/>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sr-Latn-RS" dirty="0">
                <a:latin typeface="Palatino Linotype" panose="02040502050505030304" pitchFamily="18" charset="0"/>
              </a:rPr>
              <a:t>Fear of unknown</a:t>
            </a:r>
            <a:endParaRPr lang="en-US" dirty="0">
              <a:latin typeface="Palatino Linotype" panose="02040502050505030304" pitchFamily="18" charset="0"/>
            </a:endParaRPr>
          </a:p>
          <a:p>
            <a:pPr marL="0" indent="0">
              <a:buNone/>
            </a:pPr>
            <a:endParaRPr lang="en-US" dirty="0">
              <a:latin typeface="Palatino Linotype" panose="02040502050505030304" pitchFamily="18" charset="0"/>
            </a:endParaRPr>
          </a:p>
          <a:p>
            <a:r>
              <a:rPr lang="en-US" dirty="0">
                <a:latin typeface="Palatino Linotype" panose="02040502050505030304" pitchFamily="18" charset="0"/>
              </a:rPr>
              <a:t>Distrust of citizens</a:t>
            </a:r>
          </a:p>
        </p:txBody>
      </p:sp>
      <p:sp>
        <p:nvSpPr>
          <p:cNvPr id="13" name="TextBox 12">
            <a:extLst>
              <a:ext uri="{FF2B5EF4-FFF2-40B4-BE49-F238E27FC236}">
                <a16:creationId xmlns:a16="http://schemas.microsoft.com/office/drawing/2014/main" id="{0BC94D33-7BE8-44D4-8D6A-6B63BCE6C52C}"/>
              </a:ext>
            </a:extLst>
          </p:cNvPr>
          <p:cNvSpPr txBox="1"/>
          <p:nvPr/>
        </p:nvSpPr>
        <p:spPr>
          <a:xfrm>
            <a:off x="5371004" y="6590135"/>
            <a:ext cx="6545246" cy="253916"/>
          </a:xfrm>
          <a:prstGeom prst="rect">
            <a:avLst/>
          </a:prstGeom>
          <a:noFill/>
        </p:spPr>
        <p:txBody>
          <a:bodyPr wrap="square" rtlCol="0">
            <a:spAutoFit/>
          </a:bodyPr>
          <a:lstStyle/>
          <a:p>
            <a:pPr algn="ctr"/>
            <a:r>
              <a:rPr lang="en-GB" sz="1000" dirty="0">
                <a:latin typeface="Palatino Linotype" panose="02040502050505030304" pitchFamily="18" charset="0"/>
              </a:rPr>
              <a:t>Parents and children lined up for Sabin oral polio vaccine at Stratford Manor Clinic in </a:t>
            </a:r>
            <a:r>
              <a:rPr lang="en-GB" sz="1000" dirty="0" err="1">
                <a:latin typeface="Palatino Linotype" panose="02040502050505030304" pitchFamily="18" charset="0"/>
              </a:rPr>
              <a:t>Madisonvile</a:t>
            </a:r>
            <a:r>
              <a:rPr lang="en-GB" sz="1000" dirty="0">
                <a:latin typeface="Palatino Linotype" panose="02040502050505030304" pitchFamily="18" charset="0"/>
              </a:rPr>
              <a:t>. 1960.</a:t>
            </a:r>
          </a:p>
        </p:txBody>
      </p:sp>
      <p:pic>
        <p:nvPicPr>
          <p:cNvPr id="15" name="Picture 14" descr="A picture containing outdoor, person, group, standing&#10;&#10;Description automatically generated">
            <a:extLst>
              <a:ext uri="{FF2B5EF4-FFF2-40B4-BE49-F238E27FC236}">
                <a16:creationId xmlns:a16="http://schemas.microsoft.com/office/drawing/2014/main" id="{256AA9B9-0922-4994-BA6D-0A9A7ABD0127}"/>
              </a:ext>
            </a:extLst>
          </p:cNvPr>
          <p:cNvPicPr>
            <a:picLocks noChangeAspect="1"/>
          </p:cNvPicPr>
          <p:nvPr/>
        </p:nvPicPr>
        <p:blipFill rotWithShape="1">
          <a:blip r:embed="rId3">
            <a:extLst>
              <a:ext uri="{28A0092B-C50C-407E-A947-70E740481C1C}">
                <a14:useLocalDpi xmlns:a14="http://schemas.microsoft.com/office/drawing/2010/main" val="0"/>
              </a:ext>
            </a:extLst>
          </a:blip>
          <a:srcRect t="7737"/>
          <a:stretch/>
        </p:blipFill>
        <p:spPr>
          <a:xfrm>
            <a:off x="6074935" y="3880043"/>
            <a:ext cx="3693540" cy="2700000"/>
          </a:xfrm>
          <a:prstGeom prst="rect">
            <a:avLst/>
          </a:prstGeom>
        </p:spPr>
      </p:pic>
      <p:pic>
        <p:nvPicPr>
          <p:cNvPr id="17" name="Picture 16" descr="A group of people standing in front of a drum&#10;&#10;Description automatically generated with low confidence">
            <a:extLst>
              <a:ext uri="{FF2B5EF4-FFF2-40B4-BE49-F238E27FC236}">
                <a16:creationId xmlns:a16="http://schemas.microsoft.com/office/drawing/2014/main" id="{61BE9029-FE6B-407E-B18A-FA15219B4A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983" y="3889697"/>
            <a:ext cx="4800000" cy="2700000"/>
          </a:xfrm>
          <a:prstGeom prst="rect">
            <a:avLst/>
          </a:prstGeom>
        </p:spPr>
      </p:pic>
      <p:sp>
        <p:nvSpPr>
          <p:cNvPr id="18" name="TextBox 17">
            <a:extLst>
              <a:ext uri="{FF2B5EF4-FFF2-40B4-BE49-F238E27FC236}">
                <a16:creationId xmlns:a16="http://schemas.microsoft.com/office/drawing/2014/main" id="{8D755F61-69AE-4D2E-8DEA-55126B1D6056}"/>
              </a:ext>
            </a:extLst>
          </p:cNvPr>
          <p:cNvSpPr txBox="1"/>
          <p:nvPr/>
        </p:nvSpPr>
        <p:spPr>
          <a:xfrm>
            <a:off x="826172" y="6583490"/>
            <a:ext cx="3408479" cy="246221"/>
          </a:xfrm>
          <a:prstGeom prst="rect">
            <a:avLst/>
          </a:prstGeom>
          <a:noFill/>
        </p:spPr>
        <p:txBody>
          <a:bodyPr wrap="square" rtlCol="0">
            <a:spAutoFit/>
          </a:bodyPr>
          <a:lstStyle/>
          <a:p>
            <a:pPr algn="ctr"/>
            <a:r>
              <a:rPr lang="en-GB" sz="1000" dirty="0">
                <a:latin typeface="Palatino Linotype" panose="02040502050505030304" pitchFamily="18" charset="0"/>
              </a:rPr>
              <a:t>The Herald journal</a:t>
            </a:r>
          </a:p>
        </p:txBody>
      </p:sp>
    </p:spTree>
    <p:extLst>
      <p:ext uri="{BB962C8B-B14F-4D97-AF65-F5344CB8AC3E}">
        <p14:creationId xmlns:p14="http://schemas.microsoft.com/office/powerpoint/2010/main" val="689713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4010763627"/>
              </p:ext>
            </p:extLst>
          </p:nvPr>
        </p:nvGraphicFramePr>
        <p:xfrm>
          <a:off x="62141" y="269149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itle 1">
            <a:extLst>
              <a:ext uri="{FF2B5EF4-FFF2-40B4-BE49-F238E27FC236}">
                <a16:creationId xmlns:a16="http://schemas.microsoft.com/office/drawing/2014/main" id="{93856DE5-35F4-2927-2E7A-3E1EFFDC5821}"/>
              </a:ext>
            </a:extLst>
          </p:cNvPr>
          <p:cNvSpPr txBox="1">
            <a:spLocks/>
          </p:cNvSpPr>
          <p:nvPr/>
        </p:nvSpPr>
        <p:spPr>
          <a:xfrm>
            <a:off x="62141"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i="1" dirty="0">
                <a:latin typeface="Palatino Linotype" panose="02040502050505030304" pitchFamily="18" charset="0"/>
              </a:rPr>
              <a:t>Immune response- Development of memory cells</a:t>
            </a:r>
            <a:endParaRPr lang="en-GB" sz="3000" i="1" dirty="0">
              <a:latin typeface="Palatino Linotype" panose="02040502050505030304" pitchFamily="18" charset="0"/>
            </a:endParaRPr>
          </a:p>
        </p:txBody>
      </p:sp>
      <p:pic>
        <p:nvPicPr>
          <p:cNvPr id="23" name="Picture 22">
            <a:extLst>
              <a:ext uri="{FF2B5EF4-FFF2-40B4-BE49-F238E27FC236}">
                <a16:creationId xmlns:a16="http://schemas.microsoft.com/office/drawing/2014/main" id="{D9EE9005-427C-C55B-DB78-A1F77AD13C89}"/>
              </a:ext>
            </a:extLst>
          </p:cNvPr>
          <p:cNvPicPr>
            <a:picLocks noChangeAspect="1"/>
          </p:cNvPicPr>
          <p:nvPr/>
        </p:nvPicPr>
        <p:blipFill rotWithShape="1">
          <a:blip r:embed="rId7"/>
          <a:srcRect l="3521" t="3475" r="687"/>
          <a:stretch/>
        </p:blipFill>
        <p:spPr>
          <a:xfrm>
            <a:off x="497888" y="603677"/>
            <a:ext cx="8979718" cy="2540433"/>
          </a:xfrm>
          <a:prstGeom prst="rect">
            <a:avLst/>
          </a:prstGeom>
        </p:spPr>
      </p:pic>
      <p:sp>
        <p:nvSpPr>
          <p:cNvPr id="25" name="TextBox 24">
            <a:extLst>
              <a:ext uri="{FF2B5EF4-FFF2-40B4-BE49-F238E27FC236}">
                <a16:creationId xmlns:a16="http://schemas.microsoft.com/office/drawing/2014/main" id="{28D43868-F975-9D62-F677-F9E4B938D3E1}"/>
              </a:ext>
            </a:extLst>
          </p:cNvPr>
          <p:cNvSpPr txBox="1"/>
          <p:nvPr/>
        </p:nvSpPr>
        <p:spPr>
          <a:xfrm>
            <a:off x="2622102" y="6578617"/>
            <a:ext cx="6143624" cy="276999"/>
          </a:xfrm>
          <a:prstGeom prst="rect">
            <a:avLst/>
          </a:prstGeom>
          <a:noFill/>
        </p:spPr>
        <p:txBody>
          <a:bodyPr wrap="square">
            <a:spAutoFit/>
          </a:bodyPr>
          <a:lstStyle/>
          <a:p>
            <a:pPr marL="0" indent="0">
              <a:buNone/>
            </a:pPr>
            <a:r>
              <a:rPr lang="en-US" sz="1200" i="1" dirty="0">
                <a:latin typeface="Palatino Linotype" panose="02040502050505030304" pitchFamily="18" charset="0"/>
              </a:rPr>
              <a:t>Abul K Abbas.</a:t>
            </a:r>
            <a:r>
              <a:rPr lang="sr-Latn-RS" sz="1200" i="1" dirty="0">
                <a:latin typeface="Palatino Linotype" panose="02040502050505030304" pitchFamily="18" charset="0"/>
              </a:rPr>
              <a:t> Cellular and molecular immunolog</a:t>
            </a:r>
            <a:r>
              <a:rPr lang="en-US" sz="1200" i="1" dirty="0">
                <a:latin typeface="Palatino Linotype" panose="02040502050505030304" pitchFamily="18" charset="0"/>
              </a:rPr>
              <a:t>y. Elsevier 2019.</a:t>
            </a:r>
            <a:endParaRPr lang="en-GB" sz="1200" i="1" dirty="0">
              <a:latin typeface="Palatino Linotype" panose="02040502050505030304" pitchFamily="18" charset="0"/>
            </a:endParaRPr>
          </a:p>
        </p:txBody>
      </p:sp>
    </p:spTree>
    <p:extLst>
      <p:ext uri="{BB962C8B-B14F-4D97-AF65-F5344CB8AC3E}">
        <p14:creationId xmlns:p14="http://schemas.microsoft.com/office/powerpoint/2010/main" val="8022190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583095D-57D9-4E13-B04D-3500F2903F26}"/>
              </a:ext>
            </a:extLst>
          </p:cNvPr>
          <p:cNvSpPr txBox="1"/>
          <p:nvPr/>
        </p:nvSpPr>
        <p:spPr>
          <a:xfrm>
            <a:off x="4154746" y="3151414"/>
            <a:ext cx="5536433" cy="246221"/>
          </a:xfrm>
          <a:prstGeom prst="rect">
            <a:avLst/>
          </a:prstGeom>
          <a:noFill/>
        </p:spPr>
        <p:txBody>
          <a:bodyPr wrap="square" rtlCol="0">
            <a:spAutoFit/>
          </a:bodyPr>
          <a:lstStyle/>
          <a:p>
            <a:pPr algn="ctr"/>
            <a:r>
              <a:rPr lang="en-GB" sz="1000" dirty="0">
                <a:latin typeface="Palatino Linotype" panose="02040502050505030304" pitchFamily="18" charset="0"/>
              </a:rPr>
              <a:t>Backstage at CBS Studio 50, before airing of The Ed Sullivan Show</a:t>
            </a:r>
            <a:r>
              <a:rPr lang="sr-Cyrl-RS" sz="1000" dirty="0">
                <a:latin typeface="Palatino Linotype" panose="02040502050505030304" pitchFamily="18" charset="0"/>
              </a:rPr>
              <a:t>, </a:t>
            </a:r>
            <a:r>
              <a:rPr lang="en-GB" sz="1000" dirty="0">
                <a:latin typeface="Palatino Linotype" panose="02040502050505030304" pitchFamily="18" charset="0"/>
              </a:rPr>
              <a:t>1956 </a:t>
            </a:r>
          </a:p>
        </p:txBody>
      </p:sp>
      <p:sp>
        <p:nvSpPr>
          <p:cNvPr id="10" name="Title 1">
            <a:extLst>
              <a:ext uri="{FF2B5EF4-FFF2-40B4-BE49-F238E27FC236}">
                <a16:creationId xmlns:a16="http://schemas.microsoft.com/office/drawing/2014/main" id="{451F23D4-197B-46AE-B275-A11068973BAE}"/>
              </a:ext>
            </a:extLst>
          </p:cNvPr>
          <p:cNvSpPr txBox="1">
            <a:spLocks/>
          </p:cNvSpPr>
          <p:nvPr/>
        </p:nvSpPr>
        <p:spPr>
          <a:xfrm>
            <a:off x="677335" y="14793"/>
            <a:ext cx="7658798"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chemeClr val="bg2">
                    <a:lumMod val="50000"/>
                  </a:schemeClr>
                </a:solidFill>
                <a:latin typeface="Palatino Linotype" panose="02040502050505030304" pitchFamily="18" charset="0"/>
              </a:rPr>
              <a:t>Polio vaccines</a:t>
            </a:r>
            <a:endParaRPr lang="en-GB" sz="2800" i="1" dirty="0">
              <a:solidFill>
                <a:schemeClr val="bg2">
                  <a:lumMod val="50000"/>
                </a:schemeClr>
              </a:solidFill>
              <a:latin typeface="Palatino Linotype" panose="02040502050505030304" pitchFamily="18" charset="0"/>
            </a:endParaRPr>
          </a:p>
        </p:txBody>
      </p:sp>
      <p:pic>
        <p:nvPicPr>
          <p:cNvPr id="11" name="Picture 10" descr="A group of people embracing&#10;&#10;Description automatically generated with low confidence">
            <a:extLst>
              <a:ext uri="{FF2B5EF4-FFF2-40B4-BE49-F238E27FC236}">
                <a16:creationId xmlns:a16="http://schemas.microsoft.com/office/drawing/2014/main" id="{B3B4327A-1B75-4FDD-A0C0-971F3CDB7F2A}"/>
              </a:ext>
            </a:extLst>
          </p:cNvPr>
          <p:cNvPicPr>
            <a:picLocks noChangeAspect="1"/>
          </p:cNvPicPr>
          <p:nvPr/>
        </p:nvPicPr>
        <p:blipFill rotWithShape="1">
          <a:blip r:embed="rId2">
            <a:extLst>
              <a:ext uri="{28A0092B-C50C-407E-A947-70E740481C1C}">
                <a14:useLocalDpi xmlns:a14="http://schemas.microsoft.com/office/drawing/2010/main" val="0"/>
              </a:ext>
            </a:extLst>
          </a:blip>
          <a:srcRect t="12097"/>
          <a:stretch/>
        </p:blipFill>
        <p:spPr>
          <a:xfrm>
            <a:off x="4820582" y="472052"/>
            <a:ext cx="4138207" cy="2700000"/>
          </a:xfrm>
          <a:prstGeom prst="rect">
            <a:avLst/>
          </a:prstGeom>
        </p:spPr>
      </p:pic>
      <p:sp>
        <p:nvSpPr>
          <p:cNvPr id="13" name="TextBox 12">
            <a:extLst>
              <a:ext uri="{FF2B5EF4-FFF2-40B4-BE49-F238E27FC236}">
                <a16:creationId xmlns:a16="http://schemas.microsoft.com/office/drawing/2014/main" id="{0BC94D33-7BE8-44D4-8D6A-6B63BCE6C52C}"/>
              </a:ext>
            </a:extLst>
          </p:cNvPr>
          <p:cNvSpPr txBox="1"/>
          <p:nvPr/>
        </p:nvSpPr>
        <p:spPr>
          <a:xfrm>
            <a:off x="5371004" y="6590135"/>
            <a:ext cx="6545246" cy="253916"/>
          </a:xfrm>
          <a:prstGeom prst="rect">
            <a:avLst/>
          </a:prstGeom>
          <a:noFill/>
        </p:spPr>
        <p:txBody>
          <a:bodyPr wrap="square" rtlCol="0">
            <a:spAutoFit/>
          </a:bodyPr>
          <a:lstStyle/>
          <a:p>
            <a:pPr algn="ctr"/>
            <a:r>
              <a:rPr lang="en-GB" sz="1000" dirty="0">
                <a:latin typeface="Palatino Linotype" panose="02040502050505030304" pitchFamily="18" charset="0"/>
              </a:rPr>
              <a:t>Parents and children lined up for Sabin oral polio vaccine at Stratford Manor Clinic in </a:t>
            </a:r>
            <a:r>
              <a:rPr lang="en-GB" sz="1000" dirty="0" err="1">
                <a:latin typeface="Palatino Linotype" panose="02040502050505030304" pitchFamily="18" charset="0"/>
              </a:rPr>
              <a:t>Madisonvile</a:t>
            </a:r>
            <a:r>
              <a:rPr lang="en-GB" sz="1000" dirty="0">
                <a:latin typeface="Palatino Linotype" panose="02040502050505030304" pitchFamily="18" charset="0"/>
              </a:rPr>
              <a:t>. 1960.</a:t>
            </a:r>
          </a:p>
        </p:txBody>
      </p:sp>
      <p:pic>
        <p:nvPicPr>
          <p:cNvPr id="15" name="Picture 14" descr="A picture containing outdoor, person, group, standing&#10;&#10;Description automatically generated">
            <a:extLst>
              <a:ext uri="{FF2B5EF4-FFF2-40B4-BE49-F238E27FC236}">
                <a16:creationId xmlns:a16="http://schemas.microsoft.com/office/drawing/2014/main" id="{256AA9B9-0922-4994-BA6D-0A9A7ABD0127}"/>
              </a:ext>
            </a:extLst>
          </p:cNvPr>
          <p:cNvPicPr>
            <a:picLocks noChangeAspect="1"/>
          </p:cNvPicPr>
          <p:nvPr/>
        </p:nvPicPr>
        <p:blipFill rotWithShape="1">
          <a:blip r:embed="rId3">
            <a:extLst>
              <a:ext uri="{28A0092B-C50C-407E-A947-70E740481C1C}">
                <a14:useLocalDpi xmlns:a14="http://schemas.microsoft.com/office/drawing/2010/main" val="0"/>
              </a:ext>
            </a:extLst>
          </a:blip>
          <a:srcRect t="7737"/>
          <a:stretch/>
        </p:blipFill>
        <p:spPr>
          <a:xfrm>
            <a:off x="6074935" y="3880043"/>
            <a:ext cx="3693540" cy="2700000"/>
          </a:xfrm>
          <a:prstGeom prst="rect">
            <a:avLst/>
          </a:prstGeom>
        </p:spPr>
      </p:pic>
      <p:pic>
        <p:nvPicPr>
          <p:cNvPr id="17" name="Picture 16" descr="A group of people standing in front of a drum&#10;&#10;Description automatically generated with low confidence">
            <a:extLst>
              <a:ext uri="{FF2B5EF4-FFF2-40B4-BE49-F238E27FC236}">
                <a16:creationId xmlns:a16="http://schemas.microsoft.com/office/drawing/2014/main" id="{61BE9029-FE6B-407E-B18A-FA15219B4A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983" y="3889697"/>
            <a:ext cx="4800000" cy="2700000"/>
          </a:xfrm>
          <a:prstGeom prst="rect">
            <a:avLst/>
          </a:prstGeom>
        </p:spPr>
      </p:pic>
      <p:sp>
        <p:nvSpPr>
          <p:cNvPr id="18" name="TextBox 17">
            <a:extLst>
              <a:ext uri="{FF2B5EF4-FFF2-40B4-BE49-F238E27FC236}">
                <a16:creationId xmlns:a16="http://schemas.microsoft.com/office/drawing/2014/main" id="{8D755F61-69AE-4D2E-8DEA-55126B1D6056}"/>
              </a:ext>
            </a:extLst>
          </p:cNvPr>
          <p:cNvSpPr txBox="1"/>
          <p:nvPr/>
        </p:nvSpPr>
        <p:spPr>
          <a:xfrm>
            <a:off x="826172" y="6583490"/>
            <a:ext cx="3408479" cy="246221"/>
          </a:xfrm>
          <a:prstGeom prst="rect">
            <a:avLst/>
          </a:prstGeom>
          <a:noFill/>
        </p:spPr>
        <p:txBody>
          <a:bodyPr wrap="square" rtlCol="0">
            <a:spAutoFit/>
          </a:bodyPr>
          <a:lstStyle/>
          <a:p>
            <a:pPr algn="ctr"/>
            <a:r>
              <a:rPr lang="en-GB" sz="1000" dirty="0">
                <a:latin typeface="Palatino Linotype" panose="02040502050505030304" pitchFamily="18" charset="0"/>
              </a:rPr>
              <a:t>The Herald journal</a:t>
            </a:r>
          </a:p>
        </p:txBody>
      </p:sp>
      <p:sp>
        <p:nvSpPr>
          <p:cNvPr id="14" name="TextBox 13">
            <a:extLst>
              <a:ext uri="{FF2B5EF4-FFF2-40B4-BE49-F238E27FC236}">
                <a16:creationId xmlns:a16="http://schemas.microsoft.com/office/drawing/2014/main" id="{BB5BB636-E240-43AB-90B9-1E526025514C}"/>
              </a:ext>
            </a:extLst>
          </p:cNvPr>
          <p:cNvSpPr txBox="1"/>
          <p:nvPr/>
        </p:nvSpPr>
        <p:spPr>
          <a:xfrm>
            <a:off x="73447" y="1435276"/>
            <a:ext cx="4667237" cy="1569660"/>
          </a:xfrm>
          <a:prstGeom prst="rect">
            <a:avLst/>
          </a:prstGeom>
          <a:noFill/>
          <a:ln>
            <a:solidFill>
              <a:schemeClr val="tx1"/>
            </a:solidFill>
          </a:ln>
        </p:spPr>
        <p:txBody>
          <a:bodyPr wrap="square" rtlCol="0">
            <a:spAutoFit/>
          </a:bodyPr>
          <a:lstStyle/>
          <a:p>
            <a:pPr algn="ctr"/>
            <a:r>
              <a:rPr lang="en-US" sz="3200" dirty="0">
                <a:latin typeface="Palatino Linotype" panose="02040502050505030304" pitchFamily="18" charset="0"/>
              </a:rPr>
              <a:t>Immunization level in the USA rises from </a:t>
            </a:r>
            <a:r>
              <a:rPr lang="en-US" sz="3200" dirty="0">
                <a:solidFill>
                  <a:srgbClr val="FF0000"/>
                </a:solidFill>
                <a:latin typeface="Palatino Linotype" panose="02040502050505030304" pitchFamily="18" charset="0"/>
              </a:rPr>
              <a:t>0.6%</a:t>
            </a:r>
            <a:r>
              <a:rPr lang="en-US" sz="3200" dirty="0">
                <a:latin typeface="Palatino Linotype" panose="02040502050505030304" pitchFamily="18" charset="0"/>
              </a:rPr>
              <a:t> to </a:t>
            </a:r>
            <a:r>
              <a:rPr lang="en-US" sz="3200" dirty="0">
                <a:solidFill>
                  <a:srgbClr val="FF0000"/>
                </a:solidFill>
                <a:latin typeface="Palatino Linotype" panose="02040502050505030304" pitchFamily="18" charset="0"/>
              </a:rPr>
              <a:t>80%</a:t>
            </a:r>
            <a:r>
              <a:rPr lang="en-US" sz="3200" dirty="0">
                <a:latin typeface="Palatino Linotype" panose="02040502050505030304" pitchFamily="18" charset="0"/>
              </a:rPr>
              <a:t> in just 6 months</a:t>
            </a:r>
            <a:endParaRPr lang="en-GB" sz="3200" dirty="0">
              <a:latin typeface="Palatino Linotype" panose="02040502050505030304" pitchFamily="18" charset="0"/>
            </a:endParaRPr>
          </a:p>
        </p:txBody>
      </p:sp>
    </p:spTree>
    <p:extLst>
      <p:ext uri="{BB962C8B-B14F-4D97-AF65-F5344CB8AC3E}">
        <p14:creationId xmlns:p14="http://schemas.microsoft.com/office/powerpoint/2010/main" val="32538849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A6E99D-446C-4F0E-84A7-BE2A1B080107}"/>
              </a:ext>
            </a:extLst>
          </p:cNvPr>
          <p:cNvSpPr>
            <a:spLocks noGrp="1"/>
          </p:cNvSpPr>
          <p:nvPr>
            <p:ph idx="1"/>
          </p:nvPr>
        </p:nvSpPr>
        <p:spPr>
          <a:xfrm>
            <a:off x="348859" y="1263944"/>
            <a:ext cx="9372189" cy="3880773"/>
          </a:xfrm>
        </p:spPr>
        <p:txBody>
          <a:bodyPr>
            <a:normAutofit/>
          </a:bodyPr>
          <a:lstStyle/>
          <a:p>
            <a:endParaRPr lang="en-US" sz="2000" dirty="0">
              <a:latin typeface="Palatino Linotype" panose="02040502050505030304" pitchFamily="18" charset="0"/>
            </a:endParaRPr>
          </a:p>
          <a:p>
            <a:pPr marL="0" indent="0">
              <a:buNone/>
            </a:pPr>
            <a:endParaRPr lang="en-US" sz="2000" dirty="0">
              <a:latin typeface="Palatino Linotype" panose="02040502050505030304" pitchFamily="18" charset="0"/>
            </a:endParaRPr>
          </a:p>
          <a:p>
            <a:endParaRPr lang="en-GB" sz="2000" dirty="0">
              <a:latin typeface="Palatino Linotype" panose="02040502050505030304" pitchFamily="18" charset="0"/>
            </a:endParaRPr>
          </a:p>
          <a:p>
            <a:pPr marL="0" indent="0">
              <a:buNone/>
            </a:pPr>
            <a:endParaRPr lang="en-GB" sz="2000" dirty="0">
              <a:latin typeface="Palatino Linotype" panose="02040502050505030304" pitchFamily="18" charset="0"/>
            </a:endParaRPr>
          </a:p>
          <a:p>
            <a:endParaRPr lang="sr-Latn-RS" sz="2000" dirty="0">
              <a:latin typeface="Palatino Linotype" panose="02040502050505030304" pitchFamily="18" charset="0"/>
            </a:endParaRPr>
          </a:p>
          <a:p>
            <a:pPr marL="0" indent="0">
              <a:buNone/>
            </a:pPr>
            <a:endParaRPr lang="en-US" sz="2000" dirty="0">
              <a:latin typeface="Palatino Linotype" panose="02040502050505030304" pitchFamily="18" charset="0"/>
            </a:endParaRPr>
          </a:p>
          <a:p>
            <a:pPr marL="0" indent="0">
              <a:buNone/>
            </a:pPr>
            <a:endParaRPr lang="en-GB" sz="2000" dirty="0">
              <a:latin typeface="Palatino Linotype" panose="02040502050505030304" pitchFamily="18" charset="0"/>
            </a:endParaRPr>
          </a:p>
        </p:txBody>
      </p:sp>
      <p:sp>
        <p:nvSpPr>
          <p:cNvPr id="4" name="Title 1">
            <a:extLst>
              <a:ext uri="{FF2B5EF4-FFF2-40B4-BE49-F238E27FC236}">
                <a16:creationId xmlns:a16="http://schemas.microsoft.com/office/drawing/2014/main" id="{436EC26B-8514-4EDA-81FE-82DCD28666DE}"/>
              </a:ext>
            </a:extLst>
          </p:cNvPr>
          <p:cNvSpPr txBox="1">
            <a:spLocks/>
          </p:cNvSpPr>
          <p:nvPr/>
        </p:nvSpPr>
        <p:spPr>
          <a:xfrm>
            <a:off x="11504" y="14793"/>
            <a:ext cx="10215567"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rgbClr val="00B0F0"/>
                </a:solidFill>
                <a:latin typeface="Palatino Linotype" panose="02040502050505030304" pitchFamily="18" charset="0"/>
              </a:rPr>
              <a:t>Conclusion</a:t>
            </a:r>
            <a:endParaRPr lang="en-GB" sz="2800" i="1" dirty="0">
              <a:solidFill>
                <a:srgbClr val="00B0F0"/>
              </a:solidFill>
              <a:latin typeface="Palatino Linotype" panose="02040502050505030304" pitchFamily="18" charset="0"/>
            </a:endParaRPr>
          </a:p>
        </p:txBody>
      </p:sp>
      <p:pic>
        <p:nvPicPr>
          <p:cNvPr id="5" name="Picture 4" descr="Logo&#10;&#10;Description automatically generated">
            <a:extLst>
              <a:ext uri="{FF2B5EF4-FFF2-40B4-BE49-F238E27FC236}">
                <a16:creationId xmlns:a16="http://schemas.microsoft.com/office/drawing/2014/main" id="{BFC68CFA-B330-4A1D-AC88-1AE58E2CA5A5}"/>
              </a:ext>
            </a:extLst>
          </p:cNvPr>
          <p:cNvPicPr>
            <a:picLocks noChangeAspect="1"/>
          </p:cNvPicPr>
          <p:nvPr/>
        </p:nvPicPr>
        <p:blipFill rotWithShape="1">
          <a:blip r:embed="rId2">
            <a:extLst>
              <a:ext uri="{28A0092B-C50C-407E-A947-70E740481C1C}">
                <a14:useLocalDpi xmlns:a14="http://schemas.microsoft.com/office/drawing/2010/main" val="0"/>
              </a:ext>
            </a:extLst>
          </a:blip>
          <a:srcRect t="30145" b="27391"/>
          <a:stretch/>
        </p:blipFill>
        <p:spPr>
          <a:xfrm>
            <a:off x="0" y="65652"/>
            <a:ext cx="2113722" cy="897566"/>
          </a:xfrm>
          <a:prstGeom prst="rect">
            <a:avLst/>
          </a:prstGeom>
        </p:spPr>
      </p:pic>
    </p:spTree>
    <p:extLst>
      <p:ext uri="{BB962C8B-B14F-4D97-AF65-F5344CB8AC3E}">
        <p14:creationId xmlns:p14="http://schemas.microsoft.com/office/powerpoint/2010/main" val="33583099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A6E99D-446C-4F0E-84A7-BE2A1B080107}"/>
              </a:ext>
            </a:extLst>
          </p:cNvPr>
          <p:cNvSpPr>
            <a:spLocks noGrp="1"/>
          </p:cNvSpPr>
          <p:nvPr>
            <p:ph idx="1"/>
          </p:nvPr>
        </p:nvSpPr>
        <p:spPr>
          <a:xfrm>
            <a:off x="348859" y="1263944"/>
            <a:ext cx="9372189" cy="3880773"/>
          </a:xfrm>
        </p:spPr>
        <p:txBody>
          <a:bodyPr>
            <a:normAutofit/>
          </a:bodyPr>
          <a:lstStyle/>
          <a:p>
            <a:r>
              <a:rPr lang="en-US" sz="2000" dirty="0">
                <a:latin typeface="Palatino Linotype" panose="02040502050505030304" pitchFamily="18" charset="0"/>
              </a:rPr>
              <a:t>Immune response provides memory, that makes us immune to microorganisms.</a:t>
            </a:r>
          </a:p>
          <a:p>
            <a:pPr marL="0" indent="0">
              <a:buNone/>
            </a:pPr>
            <a:endParaRPr lang="en-US" sz="2000" dirty="0">
              <a:latin typeface="Palatino Linotype" panose="02040502050505030304" pitchFamily="18" charset="0"/>
            </a:endParaRPr>
          </a:p>
          <a:p>
            <a:endParaRPr lang="en-GB" sz="2000" dirty="0">
              <a:latin typeface="Palatino Linotype" panose="02040502050505030304" pitchFamily="18" charset="0"/>
            </a:endParaRPr>
          </a:p>
          <a:p>
            <a:pPr marL="0" indent="0">
              <a:buNone/>
            </a:pPr>
            <a:endParaRPr lang="en-GB" sz="2000" dirty="0">
              <a:latin typeface="Palatino Linotype" panose="02040502050505030304" pitchFamily="18" charset="0"/>
            </a:endParaRPr>
          </a:p>
          <a:p>
            <a:endParaRPr lang="sr-Latn-RS" sz="2000" dirty="0">
              <a:latin typeface="Palatino Linotype" panose="02040502050505030304" pitchFamily="18" charset="0"/>
            </a:endParaRPr>
          </a:p>
          <a:p>
            <a:pPr marL="0" indent="0">
              <a:buNone/>
            </a:pPr>
            <a:endParaRPr lang="en-US" sz="2000" dirty="0">
              <a:latin typeface="Palatino Linotype" panose="02040502050505030304" pitchFamily="18" charset="0"/>
            </a:endParaRPr>
          </a:p>
          <a:p>
            <a:pPr marL="0" indent="0">
              <a:buNone/>
            </a:pPr>
            <a:endParaRPr lang="en-GB" sz="2000" dirty="0">
              <a:latin typeface="Palatino Linotype" panose="02040502050505030304" pitchFamily="18" charset="0"/>
            </a:endParaRPr>
          </a:p>
        </p:txBody>
      </p:sp>
      <p:sp>
        <p:nvSpPr>
          <p:cNvPr id="4" name="Title 1">
            <a:extLst>
              <a:ext uri="{FF2B5EF4-FFF2-40B4-BE49-F238E27FC236}">
                <a16:creationId xmlns:a16="http://schemas.microsoft.com/office/drawing/2014/main" id="{436EC26B-8514-4EDA-81FE-82DCD28666DE}"/>
              </a:ext>
            </a:extLst>
          </p:cNvPr>
          <p:cNvSpPr txBox="1">
            <a:spLocks/>
          </p:cNvSpPr>
          <p:nvPr/>
        </p:nvSpPr>
        <p:spPr>
          <a:xfrm>
            <a:off x="11504" y="14793"/>
            <a:ext cx="10215567"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rgbClr val="00B0F0"/>
                </a:solidFill>
                <a:latin typeface="Palatino Linotype" panose="02040502050505030304" pitchFamily="18" charset="0"/>
              </a:rPr>
              <a:t>Conclusion</a:t>
            </a:r>
            <a:endParaRPr lang="en-GB" sz="2800" i="1" dirty="0">
              <a:solidFill>
                <a:srgbClr val="00B0F0"/>
              </a:solidFill>
              <a:latin typeface="Palatino Linotype" panose="02040502050505030304" pitchFamily="18" charset="0"/>
            </a:endParaRPr>
          </a:p>
        </p:txBody>
      </p:sp>
    </p:spTree>
    <p:extLst>
      <p:ext uri="{BB962C8B-B14F-4D97-AF65-F5344CB8AC3E}">
        <p14:creationId xmlns:p14="http://schemas.microsoft.com/office/powerpoint/2010/main" val="38744767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A6E99D-446C-4F0E-84A7-BE2A1B080107}"/>
              </a:ext>
            </a:extLst>
          </p:cNvPr>
          <p:cNvSpPr>
            <a:spLocks noGrp="1"/>
          </p:cNvSpPr>
          <p:nvPr>
            <p:ph idx="1"/>
          </p:nvPr>
        </p:nvSpPr>
        <p:spPr>
          <a:xfrm>
            <a:off x="348859" y="1263944"/>
            <a:ext cx="9372189" cy="3880773"/>
          </a:xfrm>
        </p:spPr>
        <p:txBody>
          <a:bodyPr>
            <a:normAutofit/>
          </a:bodyPr>
          <a:lstStyle/>
          <a:p>
            <a:r>
              <a:rPr lang="en-US" sz="2000" dirty="0">
                <a:latin typeface="Palatino Linotype" panose="02040502050505030304" pitchFamily="18" charset="0"/>
              </a:rPr>
              <a:t>Immune response provides memory, that makes us immune to microorganisms</a:t>
            </a:r>
          </a:p>
          <a:p>
            <a:pPr marL="0" indent="0">
              <a:buNone/>
            </a:pPr>
            <a:endParaRPr lang="en-US" sz="2000" dirty="0">
              <a:latin typeface="Palatino Linotype" panose="02040502050505030304" pitchFamily="18" charset="0"/>
            </a:endParaRPr>
          </a:p>
          <a:p>
            <a:r>
              <a:rPr lang="en-GB" sz="2000" dirty="0">
                <a:latin typeface="Palatino Linotype" panose="02040502050505030304" pitchFamily="18" charset="0"/>
              </a:rPr>
              <a:t>Once acquired, our immunity protects us for up to 40 years from the same microorganism</a:t>
            </a:r>
          </a:p>
          <a:p>
            <a:pPr marL="0" indent="0">
              <a:buNone/>
            </a:pPr>
            <a:endParaRPr lang="en-GB" sz="2000" dirty="0">
              <a:latin typeface="Palatino Linotype" panose="02040502050505030304" pitchFamily="18" charset="0"/>
            </a:endParaRPr>
          </a:p>
          <a:p>
            <a:endParaRPr lang="sr-Latn-RS" sz="2000" dirty="0">
              <a:latin typeface="Palatino Linotype" panose="02040502050505030304" pitchFamily="18" charset="0"/>
            </a:endParaRPr>
          </a:p>
          <a:p>
            <a:pPr marL="0" indent="0">
              <a:buNone/>
            </a:pPr>
            <a:endParaRPr lang="en-US" sz="2000" dirty="0">
              <a:latin typeface="Palatino Linotype" panose="02040502050505030304" pitchFamily="18" charset="0"/>
            </a:endParaRPr>
          </a:p>
          <a:p>
            <a:pPr marL="0" indent="0">
              <a:buNone/>
            </a:pPr>
            <a:endParaRPr lang="en-GB" sz="2000" dirty="0">
              <a:latin typeface="Palatino Linotype" panose="02040502050505030304" pitchFamily="18" charset="0"/>
            </a:endParaRPr>
          </a:p>
        </p:txBody>
      </p:sp>
      <p:sp>
        <p:nvSpPr>
          <p:cNvPr id="4" name="Title 1">
            <a:extLst>
              <a:ext uri="{FF2B5EF4-FFF2-40B4-BE49-F238E27FC236}">
                <a16:creationId xmlns:a16="http://schemas.microsoft.com/office/drawing/2014/main" id="{436EC26B-8514-4EDA-81FE-82DCD28666DE}"/>
              </a:ext>
            </a:extLst>
          </p:cNvPr>
          <p:cNvSpPr txBox="1">
            <a:spLocks/>
          </p:cNvSpPr>
          <p:nvPr/>
        </p:nvSpPr>
        <p:spPr>
          <a:xfrm>
            <a:off x="11504" y="14793"/>
            <a:ext cx="10215567"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rgbClr val="00B0F0"/>
                </a:solidFill>
                <a:latin typeface="Palatino Linotype" panose="02040502050505030304" pitchFamily="18" charset="0"/>
              </a:rPr>
              <a:t>Conclusion</a:t>
            </a:r>
            <a:endParaRPr lang="en-GB" sz="2800" i="1" dirty="0">
              <a:solidFill>
                <a:srgbClr val="00B0F0"/>
              </a:solidFill>
              <a:latin typeface="Palatino Linotype" panose="02040502050505030304" pitchFamily="18" charset="0"/>
            </a:endParaRPr>
          </a:p>
        </p:txBody>
      </p:sp>
    </p:spTree>
    <p:extLst>
      <p:ext uri="{BB962C8B-B14F-4D97-AF65-F5344CB8AC3E}">
        <p14:creationId xmlns:p14="http://schemas.microsoft.com/office/powerpoint/2010/main" val="11700422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A6E99D-446C-4F0E-84A7-BE2A1B080107}"/>
              </a:ext>
            </a:extLst>
          </p:cNvPr>
          <p:cNvSpPr>
            <a:spLocks noGrp="1"/>
          </p:cNvSpPr>
          <p:nvPr>
            <p:ph idx="1"/>
          </p:nvPr>
        </p:nvSpPr>
        <p:spPr>
          <a:xfrm>
            <a:off x="348859" y="1263944"/>
            <a:ext cx="9372189" cy="3880773"/>
          </a:xfrm>
        </p:spPr>
        <p:txBody>
          <a:bodyPr>
            <a:normAutofit/>
          </a:bodyPr>
          <a:lstStyle/>
          <a:p>
            <a:r>
              <a:rPr lang="en-US" sz="2000" dirty="0">
                <a:latin typeface="Palatino Linotype" panose="02040502050505030304" pitchFamily="18" charset="0"/>
              </a:rPr>
              <a:t>Immune response provides memory, that makes us immune to microorganisms.</a:t>
            </a:r>
          </a:p>
          <a:p>
            <a:pPr marL="0" indent="0">
              <a:buNone/>
            </a:pPr>
            <a:endParaRPr lang="en-US" sz="2000" dirty="0">
              <a:latin typeface="Palatino Linotype" panose="02040502050505030304" pitchFamily="18" charset="0"/>
            </a:endParaRPr>
          </a:p>
          <a:p>
            <a:r>
              <a:rPr lang="en-GB" sz="2000" dirty="0">
                <a:latin typeface="Palatino Linotype" panose="02040502050505030304" pitchFamily="18" charset="0"/>
              </a:rPr>
              <a:t>Once acquired, our immunity protects us for up to 40 years from the same microorganism.</a:t>
            </a:r>
          </a:p>
          <a:p>
            <a:pPr marL="0" indent="0">
              <a:buNone/>
            </a:pPr>
            <a:endParaRPr lang="en-GB" sz="2000" dirty="0">
              <a:latin typeface="Palatino Linotype" panose="02040502050505030304" pitchFamily="18" charset="0"/>
            </a:endParaRPr>
          </a:p>
          <a:p>
            <a:r>
              <a:rPr lang="en-US" sz="2000" dirty="0">
                <a:latin typeface="Palatino Linotype" panose="02040502050505030304" pitchFamily="18" charset="0"/>
              </a:rPr>
              <a:t>T</a:t>
            </a:r>
            <a:r>
              <a:rPr lang="sr-Latn-RS" sz="2000" dirty="0">
                <a:latin typeface="Palatino Linotype" panose="02040502050505030304" pitchFamily="18" charset="0"/>
              </a:rPr>
              <a:t>hanks to memory</a:t>
            </a:r>
            <a:r>
              <a:rPr lang="en-US" sz="2000" dirty="0">
                <a:latin typeface="Palatino Linotype" panose="02040502050505030304" pitchFamily="18" charset="0"/>
              </a:rPr>
              <a:t>, </a:t>
            </a:r>
            <a:r>
              <a:rPr lang="en-GB" sz="2000" dirty="0">
                <a:latin typeface="Palatino Linotype" panose="02040502050505030304" pitchFamily="18" charset="0"/>
              </a:rPr>
              <a:t>immune response to same microorganism is stronger and more effective</a:t>
            </a:r>
            <a:endParaRPr lang="sr-Latn-RS" sz="2000" dirty="0">
              <a:latin typeface="Palatino Linotype" panose="02040502050505030304" pitchFamily="18" charset="0"/>
            </a:endParaRPr>
          </a:p>
          <a:p>
            <a:pPr marL="0" indent="0">
              <a:buNone/>
            </a:pPr>
            <a:endParaRPr lang="en-US" sz="2000" dirty="0">
              <a:latin typeface="Palatino Linotype" panose="02040502050505030304" pitchFamily="18" charset="0"/>
            </a:endParaRPr>
          </a:p>
          <a:p>
            <a:pPr marL="0" indent="0">
              <a:buNone/>
            </a:pPr>
            <a:endParaRPr lang="en-GB" sz="2000" dirty="0">
              <a:latin typeface="Palatino Linotype" panose="02040502050505030304" pitchFamily="18" charset="0"/>
            </a:endParaRPr>
          </a:p>
        </p:txBody>
      </p:sp>
      <p:sp>
        <p:nvSpPr>
          <p:cNvPr id="4" name="Title 1">
            <a:extLst>
              <a:ext uri="{FF2B5EF4-FFF2-40B4-BE49-F238E27FC236}">
                <a16:creationId xmlns:a16="http://schemas.microsoft.com/office/drawing/2014/main" id="{436EC26B-8514-4EDA-81FE-82DCD28666DE}"/>
              </a:ext>
            </a:extLst>
          </p:cNvPr>
          <p:cNvSpPr txBox="1">
            <a:spLocks/>
          </p:cNvSpPr>
          <p:nvPr/>
        </p:nvSpPr>
        <p:spPr>
          <a:xfrm>
            <a:off x="11504" y="14793"/>
            <a:ext cx="10215567"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rgbClr val="00B0F0"/>
                </a:solidFill>
                <a:latin typeface="Palatino Linotype" panose="02040502050505030304" pitchFamily="18" charset="0"/>
              </a:rPr>
              <a:t>Conclusion</a:t>
            </a:r>
            <a:endParaRPr lang="en-GB" sz="2800" i="1" dirty="0">
              <a:solidFill>
                <a:srgbClr val="00B0F0"/>
              </a:solidFill>
              <a:latin typeface="Palatino Linotype" panose="02040502050505030304" pitchFamily="18" charset="0"/>
            </a:endParaRPr>
          </a:p>
        </p:txBody>
      </p:sp>
    </p:spTree>
    <p:extLst>
      <p:ext uri="{BB962C8B-B14F-4D97-AF65-F5344CB8AC3E}">
        <p14:creationId xmlns:p14="http://schemas.microsoft.com/office/powerpoint/2010/main" val="10046925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A6E99D-446C-4F0E-84A7-BE2A1B080107}"/>
              </a:ext>
            </a:extLst>
          </p:cNvPr>
          <p:cNvSpPr>
            <a:spLocks noGrp="1"/>
          </p:cNvSpPr>
          <p:nvPr>
            <p:ph idx="1"/>
          </p:nvPr>
        </p:nvSpPr>
        <p:spPr>
          <a:xfrm>
            <a:off x="348859" y="1263944"/>
            <a:ext cx="9372189" cy="3880773"/>
          </a:xfrm>
        </p:spPr>
        <p:txBody>
          <a:bodyPr>
            <a:normAutofit lnSpcReduction="10000"/>
          </a:bodyPr>
          <a:lstStyle/>
          <a:p>
            <a:r>
              <a:rPr lang="en-US" sz="2000" dirty="0">
                <a:latin typeface="Palatino Linotype" panose="02040502050505030304" pitchFamily="18" charset="0"/>
              </a:rPr>
              <a:t>Immune response provides memory, that makes us immune to microorganisms.</a:t>
            </a:r>
          </a:p>
          <a:p>
            <a:pPr marL="0" indent="0">
              <a:buNone/>
            </a:pPr>
            <a:endParaRPr lang="en-US" sz="2000" dirty="0">
              <a:latin typeface="Palatino Linotype" panose="02040502050505030304" pitchFamily="18" charset="0"/>
            </a:endParaRPr>
          </a:p>
          <a:p>
            <a:r>
              <a:rPr lang="en-GB" sz="2000" dirty="0">
                <a:latin typeface="Palatino Linotype" panose="02040502050505030304" pitchFamily="18" charset="0"/>
              </a:rPr>
              <a:t>Once acquired, our immunity protects us for up to 40 years from the same microorganism.</a:t>
            </a:r>
          </a:p>
          <a:p>
            <a:pPr marL="0" indent="0">
              <a:buNone/>
            </a:pPr>
            <a:endParaRPr lang="en-GB" sz="2000" dirty="0">
              <a:latin typeface="Palatino Linotype" panose="02040502050505030304" pitchFamily="18" charset="0"/>
            </a:endParaRPr>
          </a:p>
          <a:p>
            <a:r>
              <a:rPr lang="en-US" sz="2000" dirty="0">
                <a:latin typeface="Palatino Linotype" panose="02040502050505030304" pitchFamily="18" charset="0"/>
              </a:rPr>
              <a:t>T</a:t>
            </a:r>
            <a:r>
              <a:rPr lang="sr-Latn-RS" sz="2000" dirty="0">
                <a:latin typeface="Palatino Linotype" panose="02040502050505030304" pitchFamily="18" charset="0"/>
              </a:rPr>
              <a:t>hanks to memory</a:t>
            </a:r>
            <a:r>
              <a:rPr lang="en-US" sz="2000" dirty="0">
                <a:latin typeface="Palatino Linotype" panose="02040502050505030304" pitchFamily="18" charset="0"/>
              </a:rPr>
              <a:t>, </a:t>
            </a:r>
            <a:r>
              <a:rPr lang="en-GB" sz="2000" dirty="0">
                <a:latin typeface="Palatino Linotype" panose="02040502050505030304" pitchFamily="18" charset="0"/>
              </a:rPr>
              <a:t>immune response to same microorganism is stronger and more effective.</a:t>
            </a:r>
            <a:endParaRPr lang="sr-Latn-RS" sz="2000" dirty="0">
              <a:latin typeface="Palatino Linotype" panose="02040502050505030304" pitchFamily="18" charset="0"/>
            </a:endParaRPr>
          </a:p>
          <a:p>
            <a:pPr marL="0" indent="0">
              <a:buNone/>
            </a:pPr>
            <a:endParaRPr lang="en-US" sz="2000" dirty="0">
              <a:latin typeface="Palatino Linotype" panose="02040502050505030304" pitchFamily="18" charset="0"/>
            </a:endParaRPr>
          </a:p>
          <a:p>
            <a:r>
              <a:rPr lang="en-GB" sz="2000" dirty="0">
                <a:latin typeface="Palatino Linotype" panose="02040502050505030304" pitchFamily="18" charset="0"/>
              </a:rPr>
              <a:t>Vaccination is an artificial way of acquiring immunity.</a:t>
            </a:r>
          </a:p>
        </p:txBody>
      </p:sp>
      <p:sp>
        <p:nvSpPr>
          <p:cNvPr id="4" name="Title 1">
            <a:extLst>
              <a:ext uri="{FF2B5EF4-FFF2-40B4-BE49-F238E27FC236}">
                <a16:creationId xmlns:a16="http://schemas.microsoft.com/office/drawing/2014/main" id="{436EC26B-8514-4EDA-81FE-82DCD28666DE}"/>
              </a:ext>
            </a:extLst>
          </p:cNvPr>
          <p:cNvSpPr txBox="1">
            <a:spLocks/>
          </p:cNvSpPr>
          <p:nvPr/>
        </p:nvSpPr>
        <p:spPr>
          <a:xfrm>
            <a:off x="11504" y="14793"/>
            <a:ext cx="10215567"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rgbClr val="00B0F0"/>
                </a:solidFill>
                <a:latin typeface="Palatino Linotype" panose="02040502050505030304" pitchFamily="18" charset="0"/>
              </a:rPr>
              <a:t>Conclusion</a:t>
            </a:r>
            <a:endParaRPr lang="en-GB" sz="2800" i="1" dirty="0">
              <a:solidFill>
                <a:srgbClr val="00B0F0"/>
              </a:solidFill>
              <a:latin typeface="Palatino Linotype" panose="02040502050505030304" pitchFamily="18" charset="0"/>
            </a:endParaRPr>
          </a:p>
        </p:txBody>
      </p:sp>
    </p:spTree>
    <p:extLst>
      <p:ext uri="{BB962C8B-B14F-4D97-AF65-F5344CB8AC3E}">
        <p14:creationId xmlns:p14="http://schemas.microsoft.com/office/powerpoint/2010/main" val="23863745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A6E99D-446C-4F0E-84A7-BE2A1B080107}"/>
              </a:ext>
            </a:extLst>
          </p:cNvPr>
          <p:cNvSpPr>
            <a:spLocks noGrp="1"/>
          </p:cNvSpPr>
          <p:nvPr>
            <p:ph idx="1"/>
          </p:nvPr>
        </p:nvSpPr>
        <p:spPr>
          <a:xfrm>
            <a:off x="348859" y="1263944"/>
            <a:ext cx="9372189" cy="3880773"/>
          </a:xfrm>
        </p:spPr>
        <p:txBody>
          <a:bodyPr>
            <a:normAutofit fontScale="92500" lnSpcReduction="20000"/>
          </a:bodyPr>
          <a:lstStyle/>
          <a:p>
            <a:r>
              <a:rPr lang="en-US" sz="2000" dirty="0">
                <a:latin typeface="Palatino Linotype" panose="02040502050505030304" pitchFamily="18" charset="0"/>
              </a:rPr>
              <a:t>Immune response provides memory, that makes us immune to microorganisms.</a:t>
            </a:r>
          </a:p>
          <a:p>
            <a:pPr marL="0" indent="0">
              <a:buNone/>
            </a:pPr>
            <a:endParaRPr lang="en-US" sz="2000" dirty="0">
              <a:latin typeface="Palatino Linotype" panose="02040502050505030304" pitchFamily="18" charset="0"/>
            </a:endParaRPr>
          </a:p>
          <a:p>
            <a:r>
              <a:rPr lang="en-GB" sz="2000" dirty="0">
                <a:latin typeface="Palatino Linotype" panose="02040502050505030304" pitchFamily="18" charset="0"/>
              </a:rPr>
              <a:t>Once acquired, our immunity protects us for up to 40 years from the same microorganism.</a:t>
            </a:r>
          </a:p>
          <a:p>
            <a:pPr marL="0" indent="0">
              <a:buNone/>
            </a:pPr>
            <a:endParaRPr lang="en-GB" sz="2000" dirty="0">
              <a:latin typeface="Palatino Linotype" panose="02040502050505030304" pitchFamily="18" charset="0"/>
            </a:endParaRPr>
          </a:p>
          <a:p>
            <a:r>
              <a:rPr lang="en-US" sz="2000" dirty="0">
                <a:latin typeface="Palatino Linotype" panose="02040502050505030304" pitchFamily="18" charset="0"/>
              </a:rPr>
              <a:t>T</a:t>
            </a:r>
            <a:r>
              <a:rPr lang="sr-Latn-RS" sz="2000" dirty="0">
                <a:latin typeface="Palatino Linotype" panose="02040502050505030304" pitchFamily="18" charset="0"/>
              </a:rPr>
              <a:t>hanks to memory</a:t>
            </a:r>
            <a:r>
              <a:rPr lang="en-US" sz="2000" dirty="0">
                <a:latin typeface="Palatino Linotype" panose="02040502050505030304" pitchFamily="18" charset="0"/>
              </a:rPr>
              <a:t>, </a:t>
            </a:r>
            <a:r>
              <a:rPr lang="en-GB" sz="2000" dirty="0">
                <a:latin typeface="Palatino Linotype" panose="02040502050505030304" pitchFamily="18" charset="0"/>
              </a:rPr>
              <a:t>immune response to same microorganism is stronger and more effective.</a:t>
            </a:r>
            <a:endParaRPr lang="sr-Latn-RS" sz="2000" dirty="0">
              <a:latin typeface="Palatino Linotype" panose="02040502050505030304" pitchFamily="18" charset="0"/>
            </a:endParaRPr>
          </a:p>
          <a:p>
            <a:pPr marL="0" indent="0">
              <a:buNone/>
            </a:pPr>
            <a:endParaRPr lang="en-US" sz="2000" dirty="0">
              <a:latin typeface="Palatino Linotype" panose="02040502050505030304" pitchFamily="18" charset="0"/>
            </a:endParaRPr>
          </a:p>
          <a:p>
            <a:r>
              <a:rPr lang="en-GB" sz="2000" dirty="0">
                <a:latin typeface="Palatino Linotype" panose="02040502050505030304" pitchFamily="18" charset="0"/>
              </a:rPr>
              <a:t>Vaccination is an artificial way of acquiring immunity.</a:t>
            </a:r>
          </a:p>
          <a:p>
            <a:endParaRPr lang="en-GB" sz="2000" dirty="0">
              <a:latin typeface="Palatino Linotype" panose="02040502050505030304" pitchFamily="18" charset="0"/>
            </a:endParaRPr>
          </a:p>
          <a:p>
            <a:r>
              <a:rPr lang="en-GB" sz="2000" dirty="0">
                <a:latin typeface="Palatino Linotype" panose="02040502050505030304" pitchFamily="18" charset="0"/>
              </a:rPr>
              <a:t>Vaccination leads to eradication of infectious disease.</a:t>
            </a:r>
          </a:p>
        </p:txBody>
      </p:sp>
      <p:sp>
        <p:nvSpPr>
          <p:cNvPr id="4" name="Title 1">
            <a:extLst>
              <a:ext uri="{FF2B5EF4-FFF2-40B4-BE49-F238E27FC236}">
                <a16:creationId xmlns:a16="http://schemas.microsoft.com/office/drawing/2014/main" id="{436EC26B-8514-4EDA-81FE-82DCD28666DE}"/>
              </a:ext>
            </a:extLst>
          </p:cNvPr>
          <p:cNvSpPr txBox="1">
            <a:spLocks/>
          </p:cNvSpPr>
          <p:nvPr/>
        </p:nvSpPr>
        <p:spPr>
          <a:xfrm>
            <a:off x="11504" y="14793"/>
            <a:ext cx="10215567" cy="647699"/>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i="1" dirty="0">
                <a:solidFill>
                  <a:srgbClr val="00B0F0"/>
                </a:solidFill>
                <a:latin typeface="Palatino Linotype" panose="02040502050505030304" pitchFamily="18" charset="0"/>
              </a:rPr>
              <a:t>Conclusion</a:t>
            </a:r>
            <a:endParaRPr lang="en-GB" sz="2800" i="1" dirty="0">
              <a:solidFill>
                <a:srgbClr val="00B0F0"/>
              </a:solidFill>
              <a:latin typeface="Palatino Linotype" panose="02040502050505030304" pitchFamily="18" charset="0"/>
            </a:endParaRPr>
          </a:p>
        </p:txBody>
      </p:sp>
    </p:spTree>
    <p:extLst>
      <p:ext uri="{BB962C8B-B14F-4D97-AF65-F5344CB8AC3E}">
        <p14:creationId xmlns:p14="http://schemas.microsoft.com/office/powerpoint/2010/main" val="23612357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1E721-9469-48DC-8B62-3C8DF3E4D6E2}"/>
              </a:ext>
            </a:extLst>
          </p:cNvPr>
          <p:cNvSpPr>
            <a:spLocks noGrp="1"/>
          </p:cNvSpPr>
          <p:nvPr>
            <p:ph type="title"/>
          </p:nvPr>
        </p:nvSpPr>
        <p:spPr>
          <a:xfrm>
            <a:off x="448733" y="1179151"/>
            <a:ext cx="9743017" cy="4463889"/>
          </a:xfrm>
        </p:spPr>
        <p:txBody>
          <a:bodyPr anchor="ctr">
            <a:normAutofit/>
          </a:bodyPr>
          <a:lstStyle/>
          <a:p>
            <a:pPr algn="ctr"/>
            <a:r>
              <a:rPr lang="en-US" dirty="0">
                <a:latin typeface="Palatino Linotype" panose="02040502050505030304" pitchFamily="18" charset="0"/>
              </a:rPr>
              <a:t>Thank you for your attention</a:t>
            </a:r>
            <a:endParaRPr lang="en-GB" dirty="0">
              <a:latin typeface="Palatino Linotype" panose="02040502050505030304" pitchFamily="18" charset="0"/>
            </a:endParaRPr>
          </a:p>
        </p:txBody>
      </p:sp>
    </p:spTree>
    <p:extLst>
      <p:ext uri="{BB962C8B-B14F-4D97-AF65-F5344CB8AC3E}">
        <p14:creationId xmlns:p14="http://schemas.microsoft.com/office/powerpoint/2010/main" val="1225872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3806204944"/>
              </p:ext>
            </p:extLst>
          </p:nvPr>
        </p:nvGraphicFramePr>
        <p:xfrm>
          <a:off x="62141" y="269149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itle 1">
            <a:extLst>
              <a:ext uri="{FF2B5EF4-FFF2-40B4-BE49-F238E27FC236}">
                <a16:creationId xmlns:a16="http://schemas.microsoft.com/office/drawing/2014/main" id="{93856DE5-35F4-2927-2E7A-3E1EFFDC5821}"/>
              </a:ext>
            </a:extLst>
          </p:cNvPr>
          <p:cNvSpPr txBox="1">
            <a:spLocks/>
          </p:cNvSpPr>
          <p:nvPr/>
        </p:nvSpPr>
        <p:spPr>
          <a:xfrm>
            <a:off x="62141"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i="1" dirty="0">
                <a:latin typeface="Palatino Linotype" panose="02040502050505030304" pitchFamily="18" charset="0"/>
              </a:rPr>
              <a:t>Immune response- Development of memory cells</a:t>
            </a:r>
            <a:endParaRPr lang="en-GB" sz="3000" i="1" dirty="0">
              <a:latin typeface="Palatino Linotype" panose="02040502050505030304" pitchFamily="18" charset="0"/>
            </a:endParaRPr>
          </a:p>
        </p:txBody>
      </p:sp>
      <p:pic>
        <p:nvPicPr>
          <p:cNvPr id="23" name="Picture 22">
            <a:extLst>
              <a:ext uri="{FF2B5EF4-FFF2-40B4-BE49-F238E27FC236}">
                <a16:creationId xmlns:a16="http://schemas.microsoft.com/office/drawing/2014/main" id="{D9EE9005-427C-C55B-DB78-A1F77AD13C89}"/>
              </a:ext>
            </a:extLst>
          </p:cNvPr>
          <p:cNvPicPr>
            <a:picLocks noChangeAspect="1"/>
          </p:cNvPicPr>
          <p:nvPr/>
        </p:nvPicPr>
        <p:blipFill rotWithShape="1">
          <a:blip r:embed="rId7"/>
          <a:srcRect l="3521" t="3475" r="687"/>
          <a:stretch/>
        </p:blipFill>
        <p:spPr>
          <a:xfrm>
            <a:off x="497888" y="603677"/>
            <a:ext cx="8979718" cy="2540433"/>
          </a:xfrm>
          <a:prstGeom prst="rect">
            <a:avLst/>
          </a:prstGeom>
        </p:spPr>
      </p:pic>
      <p:sp>
        <p:nvSpPr>
          <p:cNvPr id="25" name="TextBox 24">
            <a:extLst>
              <a:ext uri="{FF2B5EF4-FFF2-40B4-BE49-F238E27FC236}">
                <a16:creationId xmlns:a16="http://schemas.microsoft.com/office/drawing/2014/main" id="{28D43868-F975-9D62-F677-F9E4B938D3E1}"/>
              </a:ext>
            </a:extLst>
          </p:cNvPr>
          <p:cNvSpPr txBox="1"/>
          <p:nvPr/>
        </p:nvSpPr>
        <p:spPr>
          <a:xfrm>
            <a:off x="2622102" y="6578617"/>
            <a:ext cx="6143624" cy="276999"/>
          </a:xfrm>
          <a:prstGeom prst="rect">
            <a:avLst/>
          </a:prstGeom>
          <a:noFill/>
        </p:spPr>
        <p:txBody>
          <a:bodyPr wrap="square">
            <a:spAutoFit/>
          </a:bodyPr>
          <a:lstStyle/>
          <a:p>
            <a:pPr marL="0" indent="0">
              <a:buNone/>
            </a:pPr>
            <a:r>
              <a:rPr lang="en-US" sz="1200" i="1" dirty="0">
                <a:latin typeface="Palatino Linotype" panose="02040502050505030304" pitchFamily="18" charset="0"/>
              </a:rPr>
              <a:t>Abul K Abbas.</a:t>
            </a:r>
            <a:r>
              <a:rPr lang="sr-Latn-RS" sz="1200" i="1" dirty="0">
                <a:latin typeface="Palatino Linotype" panose="02040502050505030304" pitchFamily="18" charset="0"/>
              </a:rPr>
              <a:t> Cellular and molecular immunolog</a:t>
            </a:r>
            <a:r>
              <a:rPr lang="en-US" sz="1200" i="1" dirty="0">
                <a:latin typeface="Palatino Linotype" panose="02040502050505030304" pitchFamily="18" charset="0"/>
              </a:rPr>
              <a:t>y. Elsevier 2019.</a:t>
            </a:r>
            <a:endParaRPr lang="en-GB" sz="1200" i="1" dirty="0">
              <a:latin typeface="Palatino Linotype" panose="02040502050505030304" pitchFamily="18" charset="0"/>
            </a:endParaRPr>
          </a:p>
        </p:txBody>
      </p:sp>
    </p:spTree>
    <p:extLst>
      <p:ext uri="{BB962C8B-B14F-4D97-AF65-F5344CB8AC3E}">
        <p14:creationId xmlns:p14="http://schemas.microsoft.com/office/powerpoint/2010/main" val="2128629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4141131586"/>
              </p:ext>
            </p:extLst>
          </p:nvPr>
        </p:nvGraphicFramePr>
        <p:xfrm>
          <a:off x="62141" y="269149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itle 1">
            <a:extLst>
              <a:ext uri="{FF2B5EF4-FFF2-40B4-BE49-F238E27FC236}">
                <a16:creationId xmlns:a16="http://schemas.microsoft.com/office/drawing/2014/main" id="{93856DE5-35F4-2927-2E7A-3E1EFFDC5821}"/>
              </a:ext>
            </a:extLst>
          </p:cNvPr>
          <p:cNvSpPr txBox="1">
            <a:spLocks/>
          </p:cNvSpPr>
          <p:nvPr/>
        </p:nvSpPr>
        <p:spPr>
          <a:xfrm>
            <a:off x="62141"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i="1" dirty="0">
                <a:latin typeface="Palatino Linotype" panose="02040502050505030304" pitchFamily="18" charset="0"/>
              </a:rPr>
              <a:t>Immune response- Development of memory cells</a:t>
            </a:r>
            <a:endParaRPr lang="en-GB" sz="3000" i="1" dirty="0">
              <a:latin typeface="Palatino Linotype" panose="02040502050505030304" pitchFamily="18" charset="0"/>
            </a:endParaRPr>
          </a:p>
        </p:txBody>
      </p:sp>
      <p:pic>
        <p:nvPicPr>
          <p:cNvPr id="23" name="Picture 22">
            <a:extLst>
              <a:ext uri="{FF2B5EF4-FFF2-40B4-BE49-F238E27FC236}">
                <a16:creationId xmlns:a16="http://schemas.microsoft.com/office/drawing/2014/main" id="{D9EE9005-427C-C55B-DB78-A1F77AD13C89}"/>
              </a:ext>
            </a:extLst>
          </p:cNvPr>
          <p:cNvPicPr>
            <a:picLocks noChangeAspect="1"/>
          </p:cNvPicPr>
          <p:nvPr/>
        </p:nvPicPr>
        <p:blipFill rotWithShape="1">
          <a:blip r:embed="rId7"/>
          <a:srcRect l="3521" t="3475" r="687"/>
          <a:stretch/>
        </p:blipFill>
        <p:spPr>
          <a:xfrm>
            <a:off x="497888" y="603677"/>
            <a:ext cx="8979718" cy="2540433"/>
          </a:xfrm>
          <a:prstGeom prst="rect">
            <a:avLst/>
          </a:prstGeom>
        </p:spPr>
      </p:pic>
      <p:sp>
        <p:nvSpPr>
          <p:cNvPr id="25" name="TextBox 24">
            <a:extLst>
              <a:ext uri="{FF2B5EF4-FFF2-40B4-BE49-F238E27FC236}">
                <a16:creationId xmlns:a16="http://schemas.microsoft.com/office/drawing/2014/main" id="{28D43868-F975-9D62-F677-F9E4B938D3E1}"/>
              </a:ext>
            </a:extLst>
          </p:cNvPr>
          <p:cNvSpPr txBox="1"/>
          <p:nvPr/>
        </p:nvSpPr>
        <p:spPr>
          <a:xfrm>
            <a:off x="2622102" y="6578617"/>
            <a:ext cx="6143624" cy="276999"/>
          </a:xfrm>
          <a:prstGeom prst="rect">
            <a:avLst/>
          </a:prstGeom>
          <a:noFill/>
        </p:spPr>
        <p:txBody>
          <a:bodyPr wrap="square">
            <a:spAutoFit/>
          </a:bodyPr>
          <a:lstStyle/>
          <a:p>
            <a:pPr marL="0" indent="0">
              <a:buNone/>
            </a:pPr>
            <a:r>
              <a:rPr lang="en-US" sz="1200" i="1" dirty="0">
                <a:latin typeface="Palatino Linotype" panose="02040502050505030304" pitchFamily="18" charset="0"/>
              </a:rPr>
              <a:t>Abul K Abbas.</a:t>
            </a:r>
            <a:r>
              <a:rPr lang="sr-Latn-RS" sz="1200" i="1" dirty="0">
                <a:latin typeface="Palatino Linotype" panose="02040502050505030304" pitchFamily="18" charset="0"/>
              </a:rPr>
              <a:t> Cellular and molecular immunolog</a:t>
            </a:r>
            <a:r>
              <a:rPr lang="en-US" sz="1200" i="1" dirty="0">
                <a:latin typeface="Palatino Linotype" panose="02040502050505030304" pitchFamily="18" charset="0"/>
              </a:rPr>
              <a:t>y. Elsevier 2019.</a:t>
            </a:r>
            <a:endParaRPr lang="en-GB" sz="1200" i="1" dirty="0">
              <a:latin typeface="Palatino Linotype" panose="02040502050505030304" pitchFamily="18" charset="0"/>
            </a:endParaRPr>
          </a:p>
        </p:txBody>
      </p:sp>
    </p:spTree>
    <p:extLst>
      <p:ext uri="{BB962C8B-B14F-4D97-AF65-F5344CB8AC3E}">
        <p14:creationId xmlns:p14="http://schemas.microsoft.com/office/powerpoint/2010/main" val="1992764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861FAAA2-0DD4-7475-1070-502728BC2521}"/>
              </a:ext>
            </a:extLst>
          </p:cNvPr>
          <p:cNvGraphicFramePr/>
          <p:nvPr>
            <p:extLst>
              <p:ext uri="{D42A27DB-BD31-4B8C-83A1-F6EECF244321}">
                <p14:modId xmlns:p14="http://schemas.microsoft.com/office/powerpoint/2010/main" val="1732700990"/>
              </p:ext>
            </p:extLst>
          </p:nvPr>
        </p:nvGraphicFramePr>
        <p:xfrm>
          <a:off x="62141" y="269149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itle 1">
            <a:extLst>
              <a:ext uri="{FF2B5EF4-FFF2-40B4-BE49-F238E27FC236}">
                <a16:creationId xmlns:a16="http://schemas.microsoft.com/office/drawing/2014/main" id="{93856DE5-35F4-2927-2E7A-3E1EFFDC5821}"/>
              </a:ext>
            </a:extLst>
          </p:cNvPr>
          <p:cNvSpPr txBox="1">
            <a:spLocks/>
          </p:cNvSpPr>
          <p:nvPr/>
        </p:nvSpPr>
        <p:spPr>
          <a:xfrm>
            <a:off x="62141" y="5915"/>
            <a:ext cx="9371075" cy="597763"/>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i="1" dirty="0">
                <a:latin typeface="Palatino Linotype" panose="02040502050505030304" pitchFamily="18" charset="0"/>
              </a:rPr>
              <a:t>Immune response- Development of memory cells</a:t>
            </a:r>
            <a:endParaRPr lang="en-GB" sz="3000" i="1" dirty="0">
              <a:latin typeface="Palatino Linotype" panose="02040502050505030304" pitchFamily="18" charset="0"/>
            </a:endParaRPr>
          </a:p>
        </p:txBody>
      </p:sp>
      <p:pic>
        <p:nvPicPr>
          <p:cNvPr id="23" name="Picture 22">
            <a:extLst>
              <a:ext uri="{FF2B5EF4-FFF2-40B4-BE49-F238E27FC236}">
                <a16:creationId xmlns:a16="http://schemas.microsoft.com/office/drawing/2014/main" id="{D9EE9005-427C-C55B-DB78-A1F77AD13C89}"/>
              </a:ext>
            </a:extLst>
          </p:cNvPr>
          <p:cNvPicPr>
            <a:picLocks noChangeAspect="1"/>
          </p:cNvPicPr>
          <p:nvPr/>
        </p:nvPicPr>
        <p:blipFill rotWithShape="1">
          <a:blip r:embed="rId7"/>
          <a:srcRect l="3521" t="3475" r="687"/>
          <a:stretch/>
        </p:blipFill>
        <p:spPr>
          <a:xfrm>
            <a:off x="497888" y="603677"/>
            <a:ext cx="8979718" cy="2540433"/>
          </a:xfrm>
          <a:prstGeom prst="rect">
            <a:avLst/>
          </a:prstGeom>
        </p:spPr>
      </p:pic>
      <p:sp>
        <p:nvSpPr>
          <p:cNvPr id="25" name="TextBox 24">
            <a:extLst>
              <a:ext uri="{FF2B5EF4-FFF2-40B4-BE49-F238E27FC236}">
                <a16:creationId xmlns:a16="http://schemas.microsoft.com/office/drawing/2014/main" id="{28D43868-F975-9D62-F677-F9E4B938D3E1}"/>
              </a:ext>
            </a:extLst>
          </p:cNvPr>
          <p:cNvSpPr txBox="1"/>
          <p:nvPr/>
        </p:nvSpPr>
        <p:spPr>
          <a:xfrm>
            <a:off x="2622102" y="6578617"/>
            <a:ext cx="6143624" cy="276999"/>
          </a:xfrm>
          <a:prstGeom prst="rect">
            <a:avLst/>
          </a:prstGeom>
          <a:noFill/>
        </p:spPr>
        <p:txBody>
          <a:bodyPr wrap="square">
            <a:spAutoFit/>
          </a:bodyPr>
          <a:lstStyle/>
          <a:p>
            <a:pPr marL="0" indent="0">
              <a:buNone/>
            </a:pPr>
            <a:r>
              <a:rPr lang="en-US" sz="1200" i="1" dirty="0">
                <a:latin typeface="Palatino Linotype" panose="02040502050505030304" pitchFamily="18" charset="0"/>
              </a:rPr>
              <a:t>Abul K Abbas.</a:t>
            </a:r>
            <a:r>
              <a:rPr lang="sr-Latn-RS" sz="1200" i="1" dirty="0">
                <a:latin typeface="Palatino Linotype" panose="02040502050505030304" pitchFamily="18" charset="0"/>
              </a:rPr>
              <a:t> Cellular and molecular immunolog</a:t>
            </a:r>
            <a:r>
              <a:rPr lang="en-US" sz="1200" i="1" dirty="0">
                <a:latin typeface="Palatino Linotype" panose="02040502050505030304" pitchFamily="18" charset="0"/>
              </a:rPr>
              <a:t>y. Elsevier 2019.</a:t>
            </a:r>
            <a:endParaRPr lang="en-GB" sz="1200" i="1" dirty="0">
              <a:latin typeface="Palatino Linotype" panose="02040502050505030304" pitchFamily="18" charset="0"/>
            </a:endParaRPr>
          </a:p>
        </p:txBody>
      </p:sp>
    </p:spTree>
    <p:extLst>
      <p:ext uri="{BB962C8B-B14F-4D97-AF65-F5344CB8AC3E}">
        <p14:creationId xmlns:p14="http://schemas.microsoft.com/office/powerpoint/2010/main" val="70691555"/>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
  <TotalTime>7698</TotalTime>
  <Words>3430</Words>
  <Application>Microsoft Office PowerPoint</Application>
  <PresentationFormat>Widescreen</PresentationFormat>
  <Paragraphs>528</Paragraphs>
  <Slides>67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67</vt:i4>
      </vt:variant>
    </vt:vector>
  </HeadingPairs>
  <TitlesOfParts>
    <vt:vector size="73" baseType="lpstr">
      <vt:lpstr>Arial</vt:lpstr>
      <vt:lpstr>Palatino Linotype</vt:lpstr>
      <vt:lpstr>Trebuchet MS</vt:lpstr>
      <vt:lpstr>Wingdings</vt:lpstr>
      <vt:lpstr>Wingdings 3</vt:lpstr>
      <vt:lpstr>Facet</vt:lpstr>
      <vt:lpstr>Vaccines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History of vaccination 1796.</vt:lpstr>
      <vt:lpstr>History of vaccination 1800s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ivanjovanovic77@gmail.com</dc:creator>
  <cp:lastModifiedBy>ivanjovanovic77@gmail.com</cp:lastModifiedBy>
  <cp:revision>100</cp:revision>
  <dcterms:created xsi:type="dcterms:W3CDTF">2021-12-12T09:21:00Z</dcterms:created>
  <dcterms:modified xsi:type="dcterms:W3CDTF">2023-09-07T16:58:06Z</dcterms:modified>
</cp:coreProperties>
</file>